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Fira Sans Extra Condensed Medium"/>
      <p:regular r:id="rId30"/>
      <p:bold r:id="rId31"/>
      <p:italic r:id="rId32"/>
      <p:boldItalic r:id="rId33"/>
    </p:embeddedFont>
    <p:embeddedFont>
      <p:font typeface="Fira Sans Condensed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jwotWQ93s9CCXZs7pL1IHbuU2c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7.xml"/><Relationship Id="rId33" Type="http://schemas.openxmlformats.org/officeDocument/2006/relationships/font" Target="fonts/FiraSansExtraCondensedMedium-boldItalic.fntdata"/><Relationship Id="rId10" Type="http://schemas.openxmlformats.org/officeDocument/2006/relationships/slide" Target="slides/slide6.xml"/><Relationship Id="rId32" Type="http://schemas.openxmlformats.org/officeDocument/2006/relationships/font" Target="fonts/FiraSansExtraCondensedMedium-italic.fntdata"/><Relationship Id="rId13" Type="http://schemas.openxmlformats.org/officeDocument/2006/relationships/slide" Target="slides/slide9.xml"/><Relationship Id="rId35" Type="http://schemas.openxmlformats.org/officeDocument/2006/relationships/font" Target="fonts/FiraSansCondensedMedium-bold.fntdata"/><Relationship Id="rId12" Type="http://schemas.openxmlformats.org/officeDocument/2006/relationships/slide" Target="slides/slide8.xml"/><Relationship Id="rId34" Type="http://schemas.openxmlformats.org/officeDocument/2006/relationships/font" Target="fonts/FiraSansCondensedMedium-regular.fntdata"/><Relationship Id="rId15" Type="http://schemas.openxmlformats.org/officeDocument/2006/relationships/slide" Target="slides/slide11.xml"/><Relationship Id="rId37" Type="http://schemas.openxmlformats.org/officeDocument/2006/relationships/font" Target="fonts/FiraSansCondensedMedium-boldItalic.fntdata"/><Relationship Id="rId14" Type="http://schemas.openxmlformats.org/officeDocument/2006/relationships/slide" Target="slides/slide10.xml"/><Relationship Id="rId36" Type="http://schemas.openxmlformats.org/officeDocument/2006/relationships/font" Target="fonts/FiraSansCondensedMedium-italic.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 name="Google Shape;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2D1515"/>
            </a:gs>
            <a:gs pos="36000">
              <a:schemeClr val="dk1"/>
            </a:gs>
            <a:gs pos="100000">
              <a:srgbClr val="010101"/>
            </a:gs>
          </a:gsLst>
          <a:lin ang="5400012" scaled="0"/>
        </a:gradFill>
      </p:bgPr>
    </p:bg>
    <p:spTree>
      <p:nvGrpSpPr>
        <p:cNvPr id="8" name="Shape 8"/>
        <p:cNvGrpSpPr/>
        <p:nvPr/>
      </p:nvGrpSpPr>
      <p:grpSpPr>
        <a:xfrm>
          <a:off x="0" y="0"/>
          <a:ext cx="0" cy="0"/>
          <a:chOff x="0" y="0"/>
          <a:chExt cx="0" cy="0"/>
        </a:xfrm>
      </p:grpSpPr>
      <p:sp>
        <p:nvSpPr>
          <p:cNvPr id="9" name="Google Shape;9;p23"/>
          <p:cNvSpPr txBox="1"/>
          <p:nvPr>
            <p:ph type="ctrTitle"/>
          </p:nvPr>
        </p:nvSpPr>
        <p:spPr>
          <a:xfrm>
            <a:off x="457200" y="1325775"/>
            <a:ext cx="4219500" cy="201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500"/>
              <a:buNone/>
              <a:defRPr sz="6100"/>
            </a:lvl1pPr>
            <a:lvl2pPr lvl="1" algn="l">
              <a:lnSpc>
                <a:spcPct val="100000"/>
              </a:lnSpc>
              <a:spcBef>
                <a:spcPts val="0"/>
              </a:spcBef>
              <a:spcAft>
                <a:spcPts val="0"/>
              </a:spcAft>
              <a:buSzPts val="4500"/>
              <a:buNone/>
              <a:defRPr sz="4500"/>
            </a:lvl2pPr>
            <a:lvl3pPr lvl="2" algn="l">
              <a:lnSpc>
                <a:spcPct val="100000"/>
              </a:lnSpc>
              <a:spcBef>
                <a:spcPts val="0"/>
              </a:spcBef>
              <a:spcAft>
                <a:spcPts val="0"/>
              </a:spcAft>
              <a:buSzPts val="4500"/>
              <a:buNone/>
              <a:defRPr sz="4500"/>
            </a:lvl3pPr>
            <a:lvl4pPr lvl="3" algn="l">
              <a:lnSpc>
                <a:spcPct val="100000"/>
              </a:lnSpc>
              <a:spcBef>
                <a:spcPts val="0"/>
              </a:spcBef>
              <a:spcAft>
                <a:spcPts val="0"/>
              </a:spcAft>
              <a:buSzPts val="4500"/>
              <a:buNone/>
              <a:defRPr sz="4500"/>
            </a:lvl4pPr>
            <a:lvl5pPr lvl="4" algn="l">
              <a:lnSpc>
                <a:spcPct val="100000"/>
              </a:lnSpc>
              <a:spcBef>
                <a:spcPts val="0"/>
              </a:spcBef>
              <a:spcAft>
                <a:spcPts val="0"/>
              </a:spcAft>
              <a:buSzPts val="4500"/>
              <a:buNone/>
              <a:defRPr sz="4500"/>
            </a:lvl5pPr>
            <a:lvl6pPr lvl="5" algn="l">
              <a:lnSpc>
                <a:spcPct val="100000"/>
              </a:lnSpc>
              <a:spcBef>
                <a:spcPts val="0"/>
              </a:spcBef>
              <a:spcAft>
                <a:spcPts val="0"/>
              </a:spcAft>
              <a:buSzPts val="4500"/>
              <a:buNone/>
              <a:defRPr sz="4500"/>
            </a:lvl6pPr>
            <a:lvl7pPr lvl="6" algn="l">
              <a:lnSpc>
                <a:spcPct val="100000"/>
              </a:lnSpc>
              <a:spcBef>
                <a:spcPts val="0"/>
              </a:spcBef>
              <a:spcAft>
                <a:spcPts val="0"/>
              </a:spcAft>
              <a:buSzPts val="4500"/>
              <a:buNone/>
              <a:defRPr sz="4500"/>
            </a:lvl7pPr>
            <a:lvl8pPr lvl="7" algn="l">
              <a:lnSpc>
                <a:spcPct val="100000"/>
              </a:lnSpc>
              <a:spcBef>
                <a:spcPts val="0"/>
              </a:spcBef>
              <a:spcAft>
                <a:spcPts val="0"/>
              </a:spcAft>
              <a:buSzPts val="4500"/>
              <a:buNone/>
              <a:defRPr sz="4500"/>
            </a:lvl8pPr>
            <a:lvl9pPr lvl="8" algn="l">
              <a:lnSpc>
                <a:spcPct val="100000"/>
              </a:lnSpc>
              <a:spcBef>
                <a:spcPts val="0"/>
              </a:spcBef>
              <a:spcAft>
                <a:spcPts val="0"/>
              </a:spcAft>
              <a:buSzPts val="4500"/>
              <a:buNone/>
              <a:defRPr sz="4500"/>
            </a:lvl9pPr>
          </a:lstStyle>
          <a:p/>
        </p:txBody>
      </p:sp>
      <p:sp>
        <p:nvSpPr>
          <p:cNvPr id="10" name="Google Shape;10;p23"/>
          <p:cNvSpPr txBox="1"/>
          <p:nvPr>
            <p:ph idx="1" type="subTitle"/>
          </p:nvPr>
        </p:nvSpPr>
        <p:spPr>
          <a:xfrm>
            <a:off x="457200" y="3393225"/>
            <a:ext cx="3857700" cy="42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25"/>
          <p:cNvSpPr txBox="1"/>
          <p:nvPr>
            <p:ph type="title"/>
          </p:nvPr>
        </p:nvSpPr>
        <p:spPr>
          <a:xfrm>
            <a:off x="457200" y="411025"/>
            <a:ext cx="8229600" cy="27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6"/>
          <p:cNvSpPr txBox="1"/>
          <p:nvPr>
            <p:ph type="title"/>
          </p:nvPr>
        </p:nvSpPr>
        <p:spPr>
          <a:xfrm>
            <a:off x="457200" y="411025"/>
            <a:ext cx="822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26"/>
          <p:cNvSpPr txBox="1"/>
          <p:nvPr>
            <p:ph idx="1" type="body"/>
          </p:nvPr>
        </p:nvSpPr>
        <p:spPr>
          <a:xfrm>
            <a:off x="457200" y="1988800"/>
            <a:ext cx="8229600" cy="2743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27"/>
          <p:cNvSpPr txBox="1"/>
          <p:nvPr>
            <p:ph type="title"/>
          </p:nvPr>
        </p:nvSpPr>
        <p:spPr>
          <a:xfrm>
            <a:off x="457200" y="411025"/>
            <a:ext cx="822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 name="Google Shape;30;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D1515"/>
            </a:gs>
            <a:gs pos="100000">
              <a:srgbClr val="010101"/>
            </a:gs>
          </a:gsLst>
          <a:lin ang="5400012" scaled="0"/>
        </a:gra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57200" y="411025"/>
            <a:ext cx="82296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2800"/>
              <a:buFont typeface="Fira Sans Extra Condensed Medium"/>
              <a:buNone/>
              <a:defRPr b="0" i="0" sz="2800" u="none" cap="none" strike="noStrike">
                <a:solidFill>
                  <a:schemeClr val="lt1"/>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22"/>
          <p:cNvSpPr txBox="1"/>
          <p:nvPr>
            <p:ph idx="1" type="body"/>
          </p:nvPr>
        </p:nvSpPr>
        <p:spPr>
          <a:xfrm>
            <a:off x="457200" y="1988800"/>
            <a:ext cx="8229600" cy="2743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1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1515"/>
            </a:gs>
            <a:gs pos="36000">
              <a:schemeClr val="dk1"/>
            </a:gs>
            <a:gs pos="100000">
              <a:srgbClr val="010101"/>
            </a:gs>
          </a:gsLst>
          <a:lin ang="5400012" scaled="0"/>
        </a:gradFill>
      </p:bgPr>
    </p:bg>
    <p:spTree>
      <p:nvGrpSpPr>
        <p:cNvPr id="41" name="Shape 41"/>
        <p:cNvGrpSpPr/>
        <p:nvPr/>
      </p:nvGrpSpPr>
      <p:grpSpPr>
        <a:xfrm>
          <a:off x="0" y="0"/>
          <a:ext cx="0" cy="0"/>
          <a:chOff x="0" y="0"/>
          <a:chExt cx="0" cy="0"/>
        </a:xfrm>
      </p:grpSpPr>
      <p:pic>
        <p:nvPicPr>
          <p:cNvPr id="42" name="Google Shape;42;p1"/>
          <p:cNvPicPr preferRelativeResize="0"/>
          <p:nvPr/>
        </p:nvPicPr>
        <p:blipFill rotWithShape="1">
          <a:blip r:embed="rId3">
            <a:alphaModFix/>
          </a:blip>
          <a:srcRect b="0" l="0" r="0" t="0"/>
          <a:stretch/>
        </p:blipFill>
        <p:spPr>
          <a:xfrm>
            <a:off x="-1" y="-1633"/>
            <a:ext cx="9144001" cy="5146766"/>
          </a:xfrm>
          <a:prstGeom prst="rect">
            <a:avLst/>
          </a:prstGeom>
          <a:noFill/>
          <a:ln>
            <a:noFill/>
          </a:ln>
        </p:spPr>
      </p:pic>
      <p:sp>
        <p:nvSpPr>
          <p:cNvPr id="43" name="Google Shape;43;p1"/>
          <p:cNvSpPr txBox="1"/>
          <p:nvPr>
            <p:ph type="ctrTitle"/>
          </p:nvPr>
        </p:nvSpPr>
        <p:spPr>
          <a:xfrm>
            <a:off x="185737" y="1297200"/>
            <a:ext cx="4219500" cy="20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500"/>
              <a:buNone/>
            </a:pPr>
            <a:r>
              <a:rPr lang="en-US"/>
              <a:t>Coronavirus Tweet Sentiment Analysis</a:t>
            </a:r>
            <a:endParaRPr/>
          </a:p>
        </p:txBody>
      </p:sp>
      <p:sp>
        <p:nvSpPr>
          <p:cNvPr id="44" name="Google Shape;44;p1"/>
          <p:cNvSpPr/>
          <p:nvPr/>
        </p:nvSpPr>
        <p:spPr>
          <a:xfrm>
            <a:off x="4052276" y="232581"/>
            <a:ext cx="2325180" cy="1325549"/>
          </a:xfrm>
          <a:custGeom>
            <a:rect b="b" l="l" r="r" t="t"/>
            <a:pathLst>
              <a:path extrusionOk="0" h="18420" w="32311">
                <a:moveTo>
                  <a:pt x="0" y="0"/>
                </a:moveTo>
                <a:lnTo>
                  <a:pt x="7964" y="9210"/>
                </a:lnTo>
                <a:lnTo>
                  <a:pt x="0" y="18420"/>
                </a:lnTo>
                <a:lnTo>
                  <a:pt x="24347" y="18420"/>
                </a:lnTo>
                <a:lnTo>
                  <a:pt x="32311" y="9210"/>
                </a:lnTo>
                <a:lnTo>
                  <a:pt x="24347" y="0"/>
                </a:lnTo>
                <a:close/>
              </a:path>
            </a:pathLst>
          </a:custGeom>
          <a:noFill/>
          <a:ln cap="flat" cmpd="sng" w="76200">
            <a:solidFill>
              <a:schemeClr val="accent1"/>
            </a:solidFill>
            <a:prstDash val="solid"/>
            <a:round/>
            <a:headEnd len="sm" w="sm" type="none"/>
            <a:tailEnd len="sm" w="sm" type="none"/>
          </a:ln>
          <a:effectLst>
            <a:outerShdw blurRad="242888" rotWithShape="0" algn="bl">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
          <p:cNvSpPr/>
          <p:nvPr/>
        </p:nvSpPr>
        <p:spPr>
          <a:xfrm>
            <a:off x="6362700" y="1908975"/>
            <a:ext cx="2323021" cy="1325549"/>
          </a:xfrm>
          <a:custGeom>
            <a:rect b="b" l="l" r="r" t="t"/>
            <a:pathLst>
              <a:path extrusionOk="0" h="18420" w="32281">
                <a:moveTo>
                  <a:pt x="1" y="0"/>
                </a:moveTo>
                <a:lnTo>
                  <a:pt x="7934" y="9210"/>
                </a:lnTo>
                <a:lnTo>
                  <a:pt x="1" y="18420"/>
                </a:lnTo>
                <a:lnTo>
                  <a:pt x="24348" y="18420"/>
                </a:lnTo>
                <a:lnTo>
                  <a:pt x="32281" y="9210"/>
                </a:lnTo>
                <a:lnTo>
                  <a:pt x="24348" y="0"/>
                </a:lnTo>
                <a:close/>
              </a:path>
            </a:pathLst>
          </a:custGeom>
          <a:noFill/>
          <a:ln cap="flat" cmpd="sng" w="76200">
            <a:solidFill>
              <a:schemeClr val="accent3"/>
            </a:solidFill>
            <a:prstDash val="solid"/>
            <a:round/>
            <a:headEnd len="sm" w="sm" type="none"/>
            <a:tailEnd len="sm" w="sm" type="none"/>
          </a:ln>
          <a:effectLst>
            <a:outerShdw blurRad="242888" rotWithShape="0" algn="bl">
              <a:schemeClr val="accent3"/>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
          <p:cNvSpPr/>
          <p:nvPr/>
        </p:nvSpPr>
        <p:spPr>
          <a:xfrm>
            <a:off x="6301248" y="232575"/>
            <a:ext cx="2325252" cy="1325549"/>
          </a:xfrm>
          <a:custGeom>
            <a:rect b="b" l="l" r="r" t="t"/>
            <a:pathLst>
              <a:path extrusionOk="0" h="18420" w="32312">
                <a:moveTo>
                  <a:pt x="1" y="0"/>
                </a:moveTo>
                <a:lnTo>
                  <a:pt x="7964" y="9210"/>
                </a:lnTo>
                <a:lnTo>
                  <a:pt x="1" y="18420"/>
                </a:lnTo>
                <a:lnTo>
                  <a:pt x="24378" y="18420"/>
                </a:lnTo>
                <a:lnTo>
                  <a:pt x="32311" y="9210"/>
                </a:lnTo>
                <a:lnTo>
                  <a:pt x="24378" y="0"/>
                </a:lnTo>
                <a:close/>
              </a:path>
            </a:pathLst>
          </a:custGeom>
          <a:noFill/>
          <a:ln cap="flat" cmpd="sng" w="76200">
            <a:solidFill>
              <a:schemeClr val="accent2"/>
            </a:solidFill>
            <a:prstDash val="solid"/>
            <a:round/>
            <a:headEnd len="sm" w="sm" type="none"/>
            <a:tailEnd len="sm" w="sm" type="none"/>
          </a:ln>
          <a:effectLst>
            <a:outerShdw blurRad="24288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
          <p:cNvSpPr/>
          <p:nvPr/>
        </p:nvSpPr>
        <p:spPr>
          <a:xfrm>
            <a:off x="6361619" y="3585375"/>
            <a:ext cx="2325180" cy="1325549"/>
          </a:xfrm>
          <a:custGeom>
            <a:rect b="b" l="l" r="r" t="t"/>
            <a:pathLst>
              <a:path extrusionOk="0" h="18420" w="32311">
                <a:moveTo>
                  <a:pt x="0" y="0"/>
                </a:moveTo>
                <a:lnTo>
                  <a:pt x="7933" y="9210"/>
                </a:lnTo>
                <a:lnTo>
                  <a:pt x="0" y="18420"/>
                </a:lnTo>
                <a:lnTo>
                  <a:pt x="24347" y="18420"/>
                </a:lnTo>
                <a:lnTo>
                  <a:pt x="32311" y="9210"/>
                </a:lnTo>
                <a:lnTo>
                  <a:pt x="24347" y="0"/>
                </a:lnTo>
                <a:close/>
              </a:path>
            </a:pathLst>
          </a:custGeom>
          <a:noFill/>
          <a:ln cap="flat" cmpd="sng" w="76200">
            <a:solidFill>
              <a:schemeClr val="accent4"/>
            </a:solidFill>
            <a:prstDash val="solid"/>
            <a:round/>
            <a:headEnd len="sm" w="sm" type="none"/>
            <a:tailEnd len="sm" w="sm" type="none"/>
          </a:ln>
          <a:effectLst>
            <a:outerShdw blurRad="242888" rotWithShape="0" algn="bl">
              <a:schemeClr val="accent4"/>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 name="Google Shape;48;p1"/>
          <p:cNvPicPr preferRelativeResize="0"/>
          <p:nvPr/>
        </p:nvPicPr>
        <p:blipFill rotWithShape="1">
          <a:blip r:embed="rId4">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0"/>
          <p:cNvPicPr preferRelativeResize="0"/>
          <p:nvPr/>
        </p:nvPicPr>
        <p:blipFill rotWithShape="1">
          <a:blip r:embed="rId3">
            <a:alphaModFix/>
          </a:blip>
          <a:srcRect b="0" l="0" r="0" t="0"/>
          <a:stretch/>
        </p:blipFill>
        <p:spPr>
          <a:xfrm>
            <a:off x="817009" y="232579"/>
            <a:ext cx="7509981" cy="4184563"/>
          </a:xfrm>
          <a:prstGeom prst="rect">
            <a:avLst/>
          </a:prstGeom>
          <a:noFill/>
          <a:ln>
            <a:noFill/>
          </a:ln>
        </p:spPr>
      </p:pic>
      <p:sp>
        <p:nvSpPr>
          <p:cNvPr id="179" name="Google Shape;179;p10"/>
          <p:cNvSpPr txBox="1"/>
          <p:nvPr/>
        </p:nvSpPr>
        <p:spPr>
          <a:xfrm>
            <a:off x="208118" y="4539166"/>
            <a:ext cx="8727764" cy="523220"/>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Though the no. of neutral tweets are also significant, almost everywhere people wrote positive tweets more than the negative tweets, which indicates people were optimistic even during the pandemic</a:t>
            </a:r>
            <a:endParaRPr b="0" i="0" sz="1400" u="none" cap="none" strike="noStrike">
              <a:solidFill>
                <a:srgbClr val="000000"/>
              </a:solidFill>
              <a:latin typeface="Arial"/>
              <a:ea typeface="Arial"/>
              <a:cs typeface="Arial"/>
              <a:sym typeface="Arial"/>
            </a:endParaRPr>
          </a:p>
        </p:txBody>
      </p:sp>
      <p:pic>
        <p:nvPicPr>
          <p:cNvPr id="180" name="Google Shape;180;p10"/>
          <p:cNvPicPr preferRelativeResize="0"/>
          <p:nvPr/>
        </p:nvPicPr>
        <p:blipFill rotWithShape="1">
          <a:blip r:embed="rId4">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1"/>
          <p:cNvSpPr txBox="1"/>
          <p:nvPr/>
        </p:nvSpPr>
        <p:spPr>
          <a:xfrm>
            <a:off x="324931" y="197844"/>
            <a:ext cx="2977069" cy="40011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Tweets  by Sentiments</a:t>
            </a:r>
            <a:endParaRPr b="1" i="0" sz="2000" u="none" cap="none" strike="noStrike">
              <a:solidFill>
                <a:srgbClr val="F2F2F2"/>
              </a:solidFill>
              <a:latin typeface="Arial"/>
              <a:ea typeface="Arial"/>
              <a:cs typeface="Arial"/>
              <a:sym typeface="Arial"/>
            </a:endParaRPr>
          </a:p>
        </p:txBody>
      </p:sp>
      <p:pic>
        <p:nvPicPr>
          <p:cNvPr id="186" name="Google Shape;186;p11"/>
          <p:cNvPicPr preferRelativeResize="0"/>
          <p:nvPr/>
        </p:nvPicPr>
        <p:blipFill rotWithShape="1">
          <a:blip r:embed="rId3">
            <a:alphaModFix/>
          </a:blip>
          <a:srcRect b="0" l="0" r="0" t="0"/>
          <a:stretch/>
        </p:blipFill>
        <p:spPr>
          <a:xfrm>
            <a:off x="255830" y="770997"/>
            <a:ext cx="4098123" cy="3409116"/>
          </a:xfrm>
          <a:prstGeom prst="rect">
            <a:avLst/>
          </a:prstGeom>
          <a:noFill/>
          <a:ln>
            <a:noFill/>
          </a:ln>
        </p:spPr>
      </p:pic>
      <p:pic>
        <p:nvPicPr>
          <p:cNvPr id="187" name="Google Shape;187;p11"/>
          <p:cNvPicPr preferRelativeResize="0"/>
          <p:nvPr/>
        </p:nvPicPr>
        <p:blipFill rotWithShape="1">
          <a:blip r:embed="rId4">
            <a:alphaModFix/>
          </a:blip>
          <a:srcRect b="0" l="0" r="0" t="0"/>
          <a:stretch/>
        </p:blipFill>
        <p:spPr>
          <a:xfrm>
            <a:off x="4790047" y="770997"/>
            <a:ext cx="4098123" cy="3409116"/>
          </a:xfrm>
          <a:prstGeom prst="rect">
            <a:avLst/>
          </a:prstGeom>
          <a:noFill/>
          <a:ln>
            <a:noFill/>
          </a:ln>
        </p:spPr>
      </p:pic>
      <p:sp>
        <p:nvSpPr>
          <p:cNvPr id="188" name="Google Shape;188;p11"/>
          <p:cNvSpPr txBox="1"/>
          <p:nvPr/>
        </p:nvSpPr>
        <p:spPr>
          <a:xfrm>
            <a:off x="255830" y="4353156"/>
            <a:ext cx="8682257" cy="738664"/>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There were more people with extremely positive sentiments than the people who were extremely negative. Again people with positive sentiments are more than the people with negative sentiments but a large number of neutral tweets signifies that there was a state of confusion</a:t>
            </a:r>
            <a:endParaRPr b="0" i="0" sz="1400" u="none" cap="none" strike="noStrike">
              <a:solidFill>
                <a:srgbClr val="000000"/>
              </a:solidFill>
              <a:latin typeface="Arial"/>
              <a:ea typeface="Arial"/>
              <a:cs typeface="Arial"/>
              <a:sym typeface="Arial"/>
            </a:endParaRPr>
          </a:p>
        </p:txBody>
      </p:sp>
      <p:pic>
        <p:nvPicPr>
          <p:cNvPr id="189" name="Google Shape;189;p11"/>
          <p:cNvPicPr preferRelativeResize="0"/>
          <p:nvPr/>
        </p:nvPicPr>
        <p:blipFill rotWithShape="1">
          <a:blip r:embed="rId5">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2"/>
          <p:cNvPicPr preferRelativeResize="0"/>
          <p:nvPr/>
        </p:nvPicPr>
        <p:blipFill rotWithShape="1">
          <a:blip r:embed="rId3">
            <a:alphaModFix/>
          </a:blip>
          <a:srcRect b="0" l="0" r="0" t="0"/>
          <a:stretch/>
        </p:blipFill>
        <p:spPr>
          <a:xfrm>
            <a:off x="130178" y="510597"/>
            <a:ext cx="4143232" cy="2827689"/>
          </a:xfrm>
          <a:prstGeom prst="rect">
            <a:avLst/>
          </a:prstGeom>
          <a:noFill/>
          <a:ln>
            <a:noFill/>
          </a:ln>
        </p:spPr>
      </p:pic>
      <p:sp>
        <p:nvSpPr>
          <p:cNvPr id="195" name="Google Shape;195;p12"/>
          <p:cNvSpPr txBox="1"/>
          <p:nvPr/>
        </p:nvSpPr>
        <p:spPr>
          <a:xfrm>
            <a:off x="130177" y="4108304"/>
            <a:ext cx="9013823" cy="738664"/>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We collectively summed up the extreme sentiments with type of sentiments that they belong i.e.  extremely positive with positive and extremely negative with negative and we can clearly see that while the positive sentiments are more than the negative sentiments, the neutral also contribute to significant percentage of 19%</a:t>
            </a:r>
            <a:endParaRPr b="0" i="0" sz="1400" u="none" cap="none" strike="noStrike">
              <a:solidFill>
                <a:srgbClr val="D5D5D5"/>
              </a:solidFill>
              <a:latin typeface="Roboto"/>
              <a:ea typeface="Roboto"/>
              <a:cs typeface="Roboto"/>
              <a:sym typeface="Roboto"/>
            </a:endParaRPr>
          </a:p>
        </p:txBody>
      </p:sp>
      <p:sp>
        <p:nvSpPr>
          <p:cNvPr id="196" name="Google Shape;196;p12"/>
          <p:cNvSpPr/>
          <p:nvPr/>
        </p:nvSpPr>
        <p:spPr>
          <a:xfrm flipH="1">
            <a:off x="5461502" y="1355665"/>
            <a:ext cx="1009117" cy="1026004"/>
          </a:xfrm>
          <a:prstGeom prst="blockArc">
            <a:avLst>
              <a:gd fmla="val 16187203" name="adj1"/>
              <a:gd fmla="val 11615536" name="adj2"/>
              <a:gd fmla="val 21882"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2"/>
          <p:cNvSpPr/>
          <p:nvPr/>
        </p:nvSpPr>
        <p:spPr>
          <a:xfrm>
            <a:off x="4616430" y="510597"/>
            <a:ext cx="2691121" cy="2735643"/>
          </a:xfrm>
          <a:custGeom>
            <a:rect b="b" l="l" r="r" t="t"/>
            <a:pathLst>
              <a:path extrusionOk="0" h="11520" w="11519">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2"/>
          <p:cNvSpPr/>
          <p:nvPr/>
        </p:nvSpPr>
        <p:spPr>
          <a:xfrm>
            <a:off x="5039694" y="934105"/>
            <a:ext cx="1848671" cy="1878855"/>
          </a:xfrm>
          <a:custGeom>
            <a:rect b="b" l="l" r="r" t="t"/>
            <a:pathLst>
              <a:path extrusionOk="0" h="7912" w="7913">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
          <p:cNvSpPr/>
          <p:nvPr/>
        </p:nvSpPr>
        <p:spPr>
          <a:xfrm>
            <a:off x="4616402" y="510714"/>
            <a:ext cx="2691178" cy="2735405"/>
          </a:xfrm>
          <a:prstGeom prst="blockArc">
            <a:avLst>
              <a:gd fmla="val 16209007" name="adj1"/>
              <a:gd fmla="val 3587148" name="adj2"/>
              <a:gd fmla="val 7950" name="adj3"/>
            </a:avLst>
          </a:prstGeom>
          <a:noFill/>
          <a:ln cap="flat" cmpd="sng" w="381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
          <p:cNvSpPr/>
          <p:nvPr/>
        </p:nvSpPr>
        <p:spPr>
          <a:xfrm>
            <a:off x="5039666" y="934015"/>
            <a:ext cx="1848692" cy="1879036"/>
          </a:xfrm>
          <a:prstGeom prst="blockArc">
            <a:avLst>
              <a:gd fmla="val 16209007" name="adj1"/>
              <a:gd fmla="val 4534307" name="adj2"/>
              <a:gd fmla="val 11165" name="adj3"/>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2"/>
          <p:cNvSpPr/>
          <p:nvPr/>
        </p:nvSpPr>
        <p:spPr>
          <a:xfrm>
            <a:off x="5461502" y="1355665"/>
            <a:ext cx="1009117" cy="1026004"/>
          </a:xfrm>
          <a:prstGeom prst="blockArc">
            <a:avLst>
              <a:gd fmla="val 16187203" name="adj1"/>
              <a:gd fmla="val 20694416" name="adj2"/>
              <a:gd fmla="val 19336" name="adj3"/>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
          <p:cNvSpPr txBox="1"/>
          <p:nvPr/>
        </p:nvSpPr>
        <p:spPr>
          <a:xfrm>
            <a:off x="7451722" y="1555109"/>
            <a:ext cx="1562100" cy="738664"/>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3"/>
                </a:solidFill>
                <a:latin typeface="Arial"/>
                <a:ea typeface="Arial"/>
                <a:cs typeface="Arial"/>
                <a:sym typeface="Arial"/>
              </a:rPr>
              <a:t>Neutral    18.74%     </a:t>
            </a:r>
            <a:endParaRPr/>
          </a:p>
          <a:p>
            <a:pPr indent="0" lvl="0" marL="0" marR="0" rtl="0" algn="l">
              <a:lnSpc>
                <a:spcPct val="100000"/>
              </a:lnSpc>
              <a:spcBef>
                <a:spcPts val="0"/>
              </a:spcBef>
              <a:spcAft>
                <a:spcPts val="0"/>
              </a:spcAft>
              <a:buNone/>
            </a:pPr>
            <a:r>
              <a:rPr b="0" i="0" lang="en-US" sz="1400" u="none" cap="none" strike="noStrike">
                <a:solidFill>
                  <a:schemeClr val="accent1"/>
                </a:solidFill>
                <a:latin typeface="Arial"/>
                <a:ea typeface="Arial"/>
                <a:cs typeface="Arial"/>
                <a:sym typeface="Arial"/>
              </a:rPr>
              <a:t>Positive   43.84%</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Negative 37.41%</a:t>
            </a:r>
            <a:endParaRPr b="0" i="0" sz="1400" u="none" cap="none" strike="noStrike">
              <a:solidFill>
                <a:srgbClr val="00B050"/>
              </a:solidFill>
              <a:latin typeface="Arial"/>
              <a:ea typeface="Arial"/>
              <a:cs typeface="Arial"/>
              <a:sym typeface="Arial"/>
            </a:endParaRPr>
          </a:p>
        </p:txBody>
      </p:sp>
      <p:pic>
        <p:nvPicPr>
          <p:cNvPr id="203" name="Google Shape;203;p12"/>
          <p:cNvPicPr preferRelativeResize="0"/>
          <p:nvPr/>
        </p:nvPicPr>
        <p:blipFill rotWithShape="1">
          <a:blip r:embed="rId4">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3"/>
          <p:cNvSpPr txBox="1"/>
          <p:nvPr/>
        </p:nvSpPr>
        <p:spPr>
          <a:xfrm>
            <a:off x="324931" y="159744"/>
            <a:ext cx="5900609" cy="400110"/>
          </a:xfrm>
          <a:prstGeom prst="rect">
            <a:avLst/>
          </a:prstGeom>
          <a:noFill/>
          <a:ln cap="flat" cmpd="sng" w="2857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Most common words and Hashtags in Tweets</a:t>
            </a:r>
            <a:endParaRPr b="1" i="0" sz="2000" u="none" cap="none" strike="noStrike">
              <a:solidFill>
                <a:srgbClr val="F2F2F2"/>
              </a:solidFill>
              <a:latin typeface="Arial"/>
              <a:ea typeface="Arial"/>
              <a:cs typeface="Arial"/>
              <a:sym typeface="Arial"/>
            </a:endParaRPr>
          </a:p>
        </p:txBody>
      </p:sp>
      <p:pic>
        <p:nvPicPr>
          <p:cNvPr id="209" name="Google Shape;209;p13"/>
          <p:cNvPicPr preferRelativeResize="0"/>
          <p:nvPr/>
        </p:nvPicPr>
        <p:blipFill rotWithShape="1">
          <a:blip r:embed="rId3">
            <a:alphaModFix/>
          </a:blip>
          <a:srcRect b="0" l="0" r="0" t="0"/>
          <a:stretch/>
        </p:blipFill>
        <p:spPr>
          <a:xfrm>
            <a:off x="401597" y="1043940"/>
            <a:ext cx="8340805" cy="2941003"/>
          </a:xfrm>
          <a:prstGeom prst="rect">
            <a:avLst/>
          </a:prstGeom>
          <a:noFill/>
          <a:ln>
            <a:noFill/>
          </a:ln>
          <a:effectLst>
            <a:outerShdw blurRad="50800" rotWithShape="0" algn="ctr" dir="5400000" dist="12700">
              <a:srgbClr val="000000">
                <a:alpha val="42745"/>
              </a:srgbClr>
            </a:outerShdw>
          </a:effectLst>
        </p:spPr>
      </p:pic>
      <p:sp>
        <p:nvSpPr>
          <p:cNvPr id="210" name="Google Shape;210;p13"/>
          <p:cNvSpPr txBox="1"/>
          <p:nvPr/>
        </p:nvSpPr>
        <p:spPr>
          <a:xfrm>
            <a:off x="326528" y="4213997"/>
            <a:ext cx="8490942" cy="738664"/>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There are some words like ‘coronavirus’, ‘toilet paper’, having the maximum frequency in our dataset. There are various #hashtags in the tweets column. But they are almost the same in all sentiments, people might be discussing things but they are not giving us meaningful full information.</a:t>
            </a:r>
            <a:endParaRPr b="0" i="0" sz="1400" u="none" cap="none" strike="noStrike">
              <a:solidFill>
                <a:srgbClr val="000000"/>
              </a:solidFill>
              <a:latin typeface="Arial"/>
              <a:ea typeface="Arial"/>
              <a:cs typeface="Arial"/>
              <a:sym typeface="Arial"/>
            </a:endParaRPr>
          </a:p>
        </p:txBody>
      </p:sp>
      <p:pic>
        <p:nvPicPr>
          <p:cNvPr id="211" name="Google Shape;211;p13"/>
          <p:cNvPicPr preferRelativeResize="0"/>
          <p:nvPr/>
        </p:nvPicPr>
        <p:blipFill rotWithShape="1">
          <a:blip r:embed="rId4">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14"/>
          <p:cNvPicPr preferRelativeResize="0"/>
          <p:nvPr/>
        </p:nvPicPr>
        <p:blipFill rotWithShape="1">
          <a:blip r:embed="rId3">
            <a:alphaModFix/>
          </a:blip>
          <a:srcRect b="0" l="0" r="0" t="0"/>
          <a:stretch/>
        </p:blipFill>
        <p:spPr>
          <a:xfrm>
            <a:off x="0" y="0"/>
            <a:ext cx="4572000" cy="5143500"/>
          </a:xfrm>
          <a:prstGeom prst="rect">
            <a:avLst/>
          </a:prstGeom>
          <a:noFill/>
          <a:ln>
            <a:noFill/>
          </a:ln>
        </p:spPr>
      </p:pic>
      <p:pic>
        <p:nvPicPr>
          <p:cNvPr id="217" name="Google Shape;217;p14"/>
          <p:cNvPicPr preferRelativeResize="0"/>
          <p:nvPr/>
        </p:nvPicPr>
        <p:blipFill rotWithShape="1">
          <a:blip r:embed="rId4">
            <a:alphaModFix/>
          </a:blip>
          <a:srcRect b="0" l="0" r="0" t="0"/>
          <a:stretch/>
        </p:blipFill>
        <p:spPr>
          <a:xfrm>
            <a:off x="4572000" y="0"/>
            <a:ext cx="4572001" cy="5143500"/>
          </a:xfrm>
          <a:prstGeom prst="rect">
            <a:avLst/>
          </a:prstGeom>
          <a:noFill/>
          <a:ln>
            <a:noFill/>
          </a:ln>
        </p:spPr>
      </p:pic>
      <p:pic>
        <p:nvPicPr>
          <p:cNvPr id="218" name="Google Shape;218;p14"/>
          <p:cNvPicPr preferRelativeResize="0"/>
          <p:nvPr/>
        </p:nvPicPr>
        <p:blipFill rotWithShape="1">
          <a:blip r:embed="rId5">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15"/>
          <p:cNvPicPr preferRelativeResize="0"/>
          <p:nvPr/>
        </p:nvPicPr>
        <p:blipFill rotWithShape="1">
          <a:blip r:embed="rId3">
            <a:alphaModFix/>
          </a:blip>
          <a:srcRect b="0" l="0" r="0" t="0"/>
          <a:stretch/>
        </p:blipFill>
        <p:spPr>
          <a:xfrm>
            <a:off x="0" y="0"/>
            <a:ext cx="4571999" cy="5143500"/>
          </a:xfrm>
          <a:prstGeom prst="rect">
            <a:avLst/>
          </a:prstGeom>
          <a:noFill/>
          <a:ln>
            <a:noFill/>
          </a:ln>
        </p:spPr>
      </p:pic>
      <p:pic>
        <p:nvPicPr>
          <p:cNvPr id="224" name="Google Shape;224;p15"/>
          <p:cNvPicPr preferRelativeResize="0"/>
          <p:nvPr/>
        </p:nvPicPr>
        <p:blipFill rotWithShape="1">
          <a:blip r:embed="rId4">
            <a:alphaModFix/>
          </a:blip>
          <a:srcRect b="0" l="0" r="0" t="0"/>
          <a:stretch/>
        </p:blipFill>
        <p:spPr>
          <a:xfrm>
            <a:off x="4571999" y="0"/>
            <a:ext cx="4572001" cy="5143500"/>
          </a:xfrm>
          <a:prstGeom prst="rect">
            <a:avLst/>
          </a:prstGeom>
          <a:noFill/>
          <a:ln>
            <a:noFill/>
          </a:ln>
        </p:spPr>
      </p:pic>
      <p:sp>
        <p:nvSpPr>
          <p:cNvPr id="225" name="Google Shape;225;p15"/>
          <p:cNvSpPr txBox="1"/>
          <p:nvPr/>
        </p:nvSpPr>
        <p:spPr>
          <a:xfrm>
            <a:off x="1973869" y="2346960"/>
            <a:ext cx="5455340" cy="307777"/>
          </a:xfrm>
          <a:prstGeom prst="rect">
            <a:avLst/>
          </a:prstGeom>
          <a:solidFill>
            <a:srgbClr val="D8D8D8">
              <a:alpha val="74901"/>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There have been almost came key words used for all the sentiment</a:t>
            </a:r>
            <a:endParaRPr b="0" i="0" sz="1400" u="none" cap="none" strike="noStrike">
              <a:solidFill>
                <a:srgbClr val="000000"/>
              </a:solidFill>
              <a:latin typeface="Arial"/>
              <a:ea typeface="Arial"/>
              <a:cs typeface="Arial"/>
              <a:sym typeface="Arial"/>
            </a:endParaRPr>
          </a:p>
        </p:txBody>
      </p:sp>
      <p:pic>
        <p:nvPicPr>
          <p:cNvPr id="226" name="Google Shape;226;p15"/>
          <p:cNvPicPr preferRelativeResize="0"/>
          <p:nvPr/>
        </p:nvPicPr>
        <p:blipFill rotWithShape="1">
          <a:blip r:embed="rId5">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6"/>
          <p:cNvSpPr txBox="1"/>
          <p:nvPr/>
        </p:nvSpPr>
        <p:spPr>
          <a:xfrm>
            <a:off x="123848" y="56781"/>
            <a:ext cx="36599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2F2F2"/>
                </a:solidFill>
                <a:latin typeface="Arial"/>
                <a:ea typeface="Arial"/>
                <a:cs typeface="Arial"/>
                <a:sym typeface="Arial"/>
              </a:rPr>
              <a:t>Feature Engineering</a:t>
            </a:r>
            <a:endParaRPr b="1" i="0" sz="2800" u="none" cap="none" strike="noStrike">
              <a:solidFill>
                <a:srgbClr val="F2F2F2"/>
              </a:solidFill>
              <a:latin typeface="Arial"/>
              <a:ea typeface="Arial"/>
              <a:cs typeface="Arial"/>
              <a:sym typeface="Arial"/>
            </a:endParaRPr>
          </a:p>
        </p:txBody>
      </p:sp>
      <p:grpSp>
        <p:nvGrpSpPr>
          <p:cNvPr id="232" name="Google Shape;232;p16"/>
          <p:cNvGrpSpPr/>
          <p:nvPr/>
        </p:nvGrpSpPr>
        <p:grpSpPr>
          <a:xfrm>
            <a:off x="3139440" y="-41398"/>
            <a:ext cx="5778607" cy="700548"/>
            <a:chOff x="4277033" y="88142"/>
            <a:chExt cx="4641014" cy="700548"/>
          </a:xfrm>
        </p:grpSpPr>
        <p:sp>
          <p:nvSpPr>
            <p:cNvPr id="233" name="Google Shape;233;p16"/>
            <p:cNvSpPr/>
            <p:nvPr/>
          </p:nvSpPr>
          <p:spPr>
            <a:xfrm flipH="1" rot="10800000">
              <a:off x="4277033" y="88142"/>
              <a:ext cx="4641014" cy="700548"/>
            </a:xfrm>
            <a:prstGeom prst="mathMinus">
              <a:avLst>
                <a:gd fmla="val 23520" name="adj1"/>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16"/>
            <p:cNvSpPr/>
            <p:nvPr/>
          </p:nvSpPr>
          <p:spPr>
            <a:xfrm flipH="1" rot="10800000">
              <a:off x="8296767" y="354728"/>
              <a:ext cx="370885" cy="176784"/>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235" name="Google Shape;235;p16"/>
          <p:cNvPicPr preferRelativeResize="0"/>
          <p:nvPr/>
        </p:nvPicPr>
        <p:blipFill rotWithShape="1">
          <a:blip r:embed="rId3">
            <a:alphaModFix/>
          </a:blip>
          <a:srcRect b="75242" l="86919" r="10748" t="20569"/>
          <a:stretch/>
        </p:blipFill>
        <p:spPr>
          <a:xfrm>
            <a:off x="8742183" y="7374"/>
            <a:ext cx="387069" cy="390525"/>
          </a:xfrm>
          <a:prstGeom prst="rect">
            <a:avLst/>
          </a:prstGeom>
          <a:noFill/>
          <a:ln>
            <a:noFill/>
          </a:ln>
        </p:spPr>
      </p:pic>
      <p:pic>
        <p:nvPicPr>
          <p:cNvPr id="236" name="Google Shape;236;p16"/>
          <p:cNvPicPr preferRelativeResize="0"/>
          <p:nvPr/>
        </p:nvPicPr>
        <p:blipFill rotWithShape="1">
          <a:blip r:embed="rId4">
            <a:alphaModFix/>
          </a:blip>
          <a:srcRect b="0" l="0" r="0" t="0"/>
          <a:stretch/>
        </p:blipFill>
        <p:spPr>
          <a:xfrm>
            <a:off x="2429827" y="657573"/>
            <a:ext cx="4284345" cy="3758197"/>
          </a:xfrm>
          <a:prstGeom prst="rect">
            <a:avLst/>
          </a:prstGeom>
          <a:noFill/>
          <a:ln>
            <a:noFill/>
          </a:ln>
        </p:spPr>
      </p:pic>
      <p:sp>
        <p:nvSpPr>
          <p:cNvPr id="237" name="Google Shape;237;p16"/>
          <p:cNvSpPr txBox="1"/>
          <p:nvPr/>
        </p:nvSpPr>
        <p:spPr>
          <a:xfrm>
            <a:off x="123848" y="4566018"/>
            <a:ext cx="8759248" cy="523220"/>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8D8D8"/>
                </a:solidFill>
                <a:latin typeface="Arial"/>
                <a:ea typeface="Arial"/>
                <a:cs typeface="Arial"/>
                <a:sym typeface="Arial"/>
              </a:rPr>
              <a:t>While there were no duplicates, there were almost 20%missing values in the location field hence we imputed them with unknown</a:t>
            </a:r>
            <a:endParaRPr b="0" i="0" sz="1400" u="none" cap="none" strike="noStrike">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7"/>
          <p:cNvSpPr txBox="1"/>
          <p:nvPr/>
        </p:nvSpPr>
        <p:spPr>
          <a:xfrm>
            <a:off x="123848" y="49161"/>
            <a:ext cx="268214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2F2F2"/>
                </a:solidFill>
                <a:latin typeface="Arial"/>
                <a:ea typeface="Arial"/>
                <a:cs typeface="Arial"/>
                <a:sym typeface="Arial"/>
              </a:rPr>
              <a:t>Preprocessing</a:t>
            </a:r>
            <a:endParaRPr b="1" i="0" sz="2800" u="none" cap="none" strike="noStrike">
              <a:solidFill>
                <a:srgbClr val="F2F2F2"/>
              </a:solidFill>
              <a:latin typeface="Arial"/>
              <a:ea typeface="Arial"/>
              <a:cs typeface="Arial"/>
              <a:sym typeface="Arial"/>
            </a:endParaRPr>
          </a:p>
        </p:txBody>
      </p:sp>
      <p:grpSp>
        <p:nvGrpSpPr>
          <p:cNvPr id="243" name="Google Shape;243;p17"/>
          <p:cNvGrpSpPr/>
          <p:nvPr/>
        </p:nvGrpSpPr>
        <p:grpSpPr>
          <a:xfrm>
            <a:off x="1996440" y="-49018"/>
            <a:ext cx="6921607" cy="700548"/>
            <a:chOff x="4277033" y="88142"/>
            <a:chExt cx="4641014" cy="700548"/>
          </a:xfrm>
        </p:grpSpPr>
        <p:sp>
          <p:nvSpPr>
            <p:cNvPr id="244" name="Google Shape;244;p17"/>
            <p:cNvSpPr/>
            <p:nvPr/>
          </p:nvSpPr>
          <p:spPr>
            <a:xfrm flipH="1" rot="10800000">
              <a:off x="4277033" y="88142"/>
              <a:ext cx="4641014" cy="700548"/>
            </a:xfrm>
            <a:prstGeom prst="mathMinus">
              <a:avLst>
                <a:gd fmla="val 23520" name="adj1"/>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p17"/>
            <p:cNvSpPr/>
            <p:nvPr/>
          </p:nvSpPr>
          <p:spPr>
            <a:xfrm flipH="1" rot="10800000">
              <a:off x="8296767" y="354728"/>
              <a:ext cx="370885" cy="176784"/>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246" name="Google Shape;246;p17"/>
          <p:cNvPicPr preferRelativeResize="0"/>
          <p:nvPr/>
        </p:nvPicPr>
        <p:blipFill rotWithShape="1">
          <a:blip r:embed="rId3">
            <a:alphaModFix/>
          </a:blip>
          <a:srcRect b="75242" l="86919" r="10748" t="20569"/>
          <a:stretch/>
        </p:blipFill>
        <p:spPr>
          <a:xfrm>
            <a:off x="8742183" y="7374"/>
            <a:ext cx="387069" cy="390525"/>
          </a:xfrm>
          <a:prstGeom prst="rect">
            <a:avLst/>
          </a:prstGeom>
          <a:noFill/>
          <a:ln>
            <a:noFill/>
          </a:ln>
        </p:spPr>
      </p:pic>
      <p:pic>
        <p:nvPicPr>
          <p:cNvPr id="247" name="Google Shape;247;p17"/>
          <p:cNvPicPr preferRelativeResize="0"/>
          <p:nvPr/>
        </p:nvPicPr>
        <p:blipFill rotWithShape="1">
          <a:blip r:embed="rId4">
            <a:alphaModFix/>
          </a:blip>
          <a:srcRect b="16149" l="5667" r="71500" t="52889"/>
          <a:stretch/>
        </p:blipFill>
        <p:spPr>
          <a:xfrm>
            <a:off x="398438" y="902109"/>
            <a:ext cx="2407555" cy="1836420"/>
          </a:xfrm>
          <a:prstGeom prst="rect">
            <a:avLst/>
          </a:prstGeom>
          <a:noFill/>
          <a:ln>
            <a:noFill/>
          </a:ln>
        </p:spPr>
      </p:pic>
      <p:sp>
        <p:nvSpPr>
          <p:cNvPr id="248" name="Google Shape;248;p17"/>
          <p:cNvSpPr txBox="1"/>
          <p:nvPr/>
        </p:nvSpPr>
        <p:spPr>
          <a:xfrm>
            <a:off x="398438" y="2908237"/>
            <a:ext cx="8343745" cy="2031325"/>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Here no need of any scaling of Dataset because here only check sentiment of people, hence we analyze only User sentiment tweet according to the scenario of Covid-19.</a:t>
            </a:r>
            <a:endParaRPr/>
          </a:p>
          <a:p>
            <a:pPr indent="0" lvl="0" marL="0" marR="0" rtl="0" algn="l">
              <a:lnSpc>
                <a:spcPct val="100000"/>
              </a:lnSpc>
              <a:spcBef>
                <a:spcPts val="0"/>
              </a:spcBef>
              <a:spcAft>
                <a:spcPts val="0"/>
              </a:spcAft>
              <a:buNone/>
            </a:pPr>
            <a:r>
              <a:t/>
            </a:r>
            <a:endParaRPr b="0" i="0" sz="1400" u="none" cap="none" strike="noStrike">
              <a:solidFill>
                <a:srgbClr val="D5D5D5"/>
              </a:solidFill>
              <a:latin typeface="Roboto"/>
              <a:ea typeface="Roboto"/>
              <a:cs typeface="Roboto"/>
              <a:sym typeface="Roboto"/>
            </a:endParaRPr>
          </a:p>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We used TF-IDF method as classic approach of converting input data from its raw format (i.e. text ) into vectors of real numbers which is the format that ML models support TF-IDF is calculated as the product of two values: term frequency (TF) and Inverse document frequency (IDF). The term frequency (TF) measures how frequently a term appears in a document. The inverse document frequency (IDF) measures how important a term is in the entire corpus, by penalizing the terms that appear in many documents.</a:t>
            </a:r>
            <a:endParaRPr b="0" i="0" sz="1400" u="none" cap="none" strike="noStrike">
              <a:solidFill>
                <a:srgbClr val="000000"/>
              </a:solidFill>
              <a:latin typeface="Arial"/>
              <a:ea typeface="Arial"/>
              <a:cs typeface="Arial"/>
              <a:sym typeface="Arial"/>
            </a:endParaRPr>
          </a:p>
        </p:txBody>
      </p:sp>
      <p:pic>
        <p:nvPicPr>
          <p:cNvPr id="249" name="Google Shape;249;p17"/>
          <p:cNvPicPr preferRelativeResize="0"/>
          <p:nvPr/>
        </p:nvPicPr>
        <p:blipFill rotWithShape="1">
          <a:blip r:embed="rId5">
            <a:alphaModFix/>
          </a:blip>
          <a:srcRect b="33481" l="5089" r="75417" t="56541"/>
          <a:stretch/>
        </p:blipFill>
        <p:spPr>
          <a:xfrm>
            <a:off x="6703767" y="1564021"/>
            <a:ext cx="1782535" cy="513144"/>
          </a:xfrm>
          <a:prstGeom prst="rect">
            <a:avLst/>
          </a:prstGeom>
          <a:noFill/>
          <a:ln>
            <a:noFill/>
          </a:ln>
        </p:spPr>
      </p:pic>
      <p:sp>
        <p:nvSpPr>
          <p:cNvPr id="250" name="Google Shape;250;p17"/>
          <p:cNvSpPr/>
          <p:nvPr/>
        </p:nvSpPr>
        <p:spPr>
          <a:xfrm>
            <a:off x="3512820" y="1338271"/>
            <a:ext cx="2712720" cy="1154430"/>
          </a:xfrm>
          <a:prstGeom prst="rightArrow">
            <a:avLst>
              <a:gd fmla="val 50000" name="adj1"/>
              <a:gd fmla="val 50000" name="adj2"/>
            </a:avLst>
          </a:prstGeom>
          <a:solidFill>
            <a:schemeClr val="accen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17"/>
          <p:cNvSpPr txBox="1"/>
          <p:nvPr/>
        </p:nvSpPr>
        <p:spPr>
          <a:xfrm>
            <a:off x="3322435" y="1087376"/>
            <a:ext cx="3015573"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D8D8D8"/>
                </a:solidFill>
                <a:latin typeface="Arial"/>
                <a:ea typeface="Arial"/>
                <a:cs typeface="Arial"/>
                <a:sym typeface="Arial"/>
              </a:rPr>
              <a:t>Selecting only ‘Original Tweet’ &amp; ‘Sentiment’</a:t>
            </a:r>
            <a:endParaRPr b="1" i="0" sz="1050" u="none" cap="none" strike="noStrike">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8"/>
          <p:cNvSpPr txBox="1"/>
          <p:nvPr/>
        </p:nvSpPr>
        <p:spPr>
          <a:xfrm>
            <a:off x="123848" y="26055"/>
            <a:ext cx="39789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2F2F2"/>
                </a:solidFill>
                <a:latin typeface="Arial"/>
                <a:ea typeface="Arial"/>
                <a:cs typeface="Arial"/>
                <a:sym typeface="Arial"/>
              </a:rPr>
              <a:t>Model Implementation</a:t>
            </a:r>
            <a:endParaRPr b="1" i="0" sz="2800" u="none" cap="none" strike="noStrike">
              <a:solidFill>
                <a:srgbClr val="F2F2F2"/>
              </a:solidFill>
              <a:latin typeface="Arial"/>
              <a:ea typeface="Arial"/>
              <a:cs typeface="Arial"/>
              <a:sym typeface="Arial"/>
            </a:endParaRPr>
          </a:p>
        </p:txBody>
      </p:sp>
      <p:grpSp>
        <p:nvGrpSpPr>
          <p:cNvPr id="257" name="Google Shape;257;p18"/>
          <p:cNvGrpSpPr/>
          <p:nvPr/>
        </p:nvGrpSpPr>
        <p:grpSpPr>
          <a:xfrm>
            <a:off x="3375660" y="-49018"/>
            <a:ext cx="5542387" cy="700548"/>
            <a:chOff x="4277033" y="88142"/>
            <a:chExt cx="4641014" cy="700548"/>
          </a:xfrm>
        </p:grpSpPr>
        <p:sp>
          <p:nvSpPr>
            <p:cNvPr id="258" name="Google Shape;258;p18"/>
            <p:cNvSpPr/>
            <p:nvPr/>
          </p:nvSpPr>
          <p:spPr>
            <a:xfrm flipH="1" rot="10800000">
              <a:off x="4277033" y="88142"/>
              <a:ext cx="4641014" cy="700548"/>
            </a:xfrm>
            <a:prstGeom prst="mathMinus">
              <a:avLst>
                <a:gd fmla="val 23520" name="adj1"/>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18"/>
            <p:cNvSpPr/>
            <p:nvPr/>
          </p:nvSpPr>
          <p:spPr>
            <a:xfrm flipH="1" rot="10800000">
              <a:off x="8296767" y="354728"/>
              <a:ext cx="370885" cy="176784"/>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260" name="Google Shape;260;p18"/>
          <p:cNvPicPr preferRelativeResize="0"/>
          <p:nvPr/>
        </p:nvPicPr>
        <p:blipFill rotWithShape="1">
          <a:blip r:embed="rId3">
            <a:alphaModFix/>
          </a:blip>
          <a:srcRect b="75242" l="86919" r="10748" t="20569"/>
          <a:stretch/>
        </p:blipFill>
        <p:spPr>
          <a:xfrm>
            <a:off x="8742183" y="7374"/>
            <a:ext cx="387069" cy="390525"/>
          </a:xfrm>
          <a:prstGeom prst="rect">
            <a:avLst/>
          </a:prstGeom>
          <a:noFill/>
          <a:ln>
            <a:noFill/>
          </a:ln>
        </p:spPr>
      </p:pic>
      <p:sp>
        <p:nvSpPr>
          <p:cNvPr id="261" name="Google Shape;261;p18"/>
          <p:cNvSpPr txBox="1"/>
          <p:nvPr/>
        </p:nvSpPr>
        <p:spPr>
          <a:xfrm>
            <a:off x="123848" y="4317575"/>
            <a:ext cx="8896304" cy="738664"/>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8D8D8"/>
                </a:solidFill>
                <a:latin typeface="Arial"/>
                <a:ea typeface="Arial"/>
                <a:cs typeface="Arial"/>
                <a:sym typeface="Arial"/>
              </a:rPr>
              <a:t>We used five ML algorithms for prediction, out of which logistic regression, SVM classifier and Random forest classifier gave us the most promising results. Now we will use Hyper parameter optimization and check which one algorithm gives the best result.</a:t>
            </a:r>
            <a:endParaRPr b="0" i="0" sz="1400" u="none" cap="none" strike="noStrike">
              <a:solidFill>
                <a:srgbClr val="D8D8D8"/>
              </a:solidFill>
              <a:latin typeface="Arial"/>
              <a:ea typeface="Arial"/>
              <a:cs typeface="Arial"/>
              <a:sym typeface="Arial"/>
            </a:endParaRPr>
          </a:p>
        </p:txBody>
      </p:sp>
      <p:pic>
        <p:nvPicPr>
          <p:cNvPr id="262" name="Google Shape;262;p18"/>
          <p:cNvPicPr preferRelativeResize="0"/>
          <p:nvPr/>
        </p:nvPicPr>
        <p:blipFill rotWithShape="1">
          <a:blip r:embed="rId4">
            <a:alphaModFix/>
          </a:blip>
          <a:srcRect b="0" l="0" r="0" t="0"/>
          <a:stretch/>
        </p:blipFill>
        <p:spPr>
          <a:xfrm>
            <a:off x="123848" y="972808"/>
            <a:ext cx="4867252" cy="3009705"/>
          </a:xfrm>
          <a:prstGeom prst="rect">
            <a:avLst/>
          </a:prstGeom>
          <a:noFill/>
          <a:ln>
            <a:noFill/>
          </a:ln>
        </p:spPr>
      </p:pic>
      <p:pic>
        <p:nvPicPr>
          <p:cNvPr id="263" name="Google Shape;263;p18"/>
          <p:cNvPicPr preferRelativeResize="0"/>
          <p:nvPr/>
        </p:nvPicPr>
        <p:blipFill rotWithShape="1">
          <a:blip r:embed="rId5">
            <a:alphaModFix/>
          </a:blip>
          <a:srcRect b="21038" l="8167" r="49000" t="56592"/>
          <a:stretch/>
        </p:blipFill>
        <p:spPr>
          <a:xfrm>
            <a:off x="5103472" y="1902350"/>
            <a:ext cx="3916680" cy="11506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9"/>
          <p:cNvSpPr txBox="1"/>
          <p:nvPr/>
        </p:nvSpPr>
        <p:spPr>
          <a:xfrm>
            <a:off x="266700" y="235417"/>
            <a:ext cx="8321040" cy="523220"/>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GridSearchCV uses each and every combination to build and evaluate the model performance. Since the dependent variable has only 3 unique values hence we used GridSeachCV.</a:t>
            </a:r>
            <a:endParaRPr b="0" i="0" sz="1400" u="none" cap="none" strike="noStrike">
              <a:solidFill>
                <a:srgbClr val="000000"/>
              </a:solidFill>
              <a:latin typeface="Arial"/>
              <a:ea typeface="Arial"/>
              <a:cs typeface="Arial"/>
              <a:sym typeface="Arial"/>
            </a:endParaRPr>
          </a:p>
        </p:txBody>
      </p:sp>
      <p:pic>
        <p:nvPicPr>
          <p:cNvPr id="269" name="Google Shape;269;p19"/>
          <p:cNvPicPr preferRelativeResize="0"/>
          <p:nvPr/>
        </p:nvPicPr>
        <p:blipFill rotWithShape="1">
          <a:blip r:embed="rId3">
            <a:alphaModFix/>
          </a:blip>
          <a:srcRect b="75242" l="86919" r="10748" t="20569"/>
          <a:stretch/>
        </p:blipFill>
        <p:spPr>
          <a:xfrm>
            <a:off x="8742183" y="7374"/>
            <a:ext cx="387069" cy="390525"/>
          </a:xfrm>
          <a:prstGeom prst="rect">
            <a:avLst/>
          </a:prstGeom>
          <a:noFill/>
          <a:ln>
            <a:noFill/>
          </a:ln>
        </p:spPr>
      </p:pic>
      <p:pic>
        <p:nvPicPr>
          <p:cNvPr id="270" name="Google Shape;270;p19"/>
          <p:cNvPicPr preferRelativeResize="0"/>
          <p:nvPr/>
        </p:nvPicPr>
        <p:blipFill rotWithShape="1">
          <a:blip r:embed="rId4">
            <a:alphaModFix/>
          </a:blip>
          <a:srcRect b="0" l="0" r="0" t="0"/>
          <a:stretch/>
        </p:blipFill>
        <p:spPr>
          <a:xfrm>
            <a:off x="182880" y="909739"/>
            <a:ext cx="5105400" cy="3324022"/>
          </a:xfrm>
          <a:prstGeom prst="rect">
            <a:avLst/>
          </a:prstGeom>
          <a:noFill/>
          <a:ln>
            <a:noFill/>
          </a:ln>
        </p:spPr>
      </p:pic>
      <p:pic>
        <p:nvPicPr>
          <p:cNvPr id="271" name="Google Shape;271;p19"/>
          <p:cNvPicPr preferRelativeResize="0"/>
          <p:nvPr/>
        </p:nvPicPr>
        <p:blipFill rotWithShape="1">
          <a:blip r:embed="rId5">
            <a:alphaModFix/>
          </a:blip>
          <a:srcRect b="21778" l="8250" r="57083" t="58963"/>
          <a:stretch/>
        </p:blipFill>
        <p:spPr>
          <a:xfrm>
            <a:off x="5535687" y="2051685"/>
            <a:ext cx="3328416" cy="1040130"/>
          </a:xfrm>
          <a:prstGeom prst="rect">
            <a:avLst/>
          </a:prstGeom>
          <a:noFill/>
          <a:ln>
            <a:noFill/>
          </a:ln>
        </p:spPr>
      </p:pic>
      <p:sp>
        <p:nvSpPr>
          <p:cNvPr id="272" name="Google Shape;272;p19"/>
          <p:cNvSpPr txBox="1"/>
          <p:nvPr/>
        </p:nvSpPr>
        <p:spPr>
          <a:xfrm>
            <a:off x="121920" y="4417248"/>
            <a:ext cx="8854440" cy="523220"/>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We can conclude that Logistic regression is the best model for our dataset, followed closely by NAVIES BAYES . KNN Classifier and Random Forest classifier did not give a good result compared to others.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
          <p:cNvSpPr txBox="1"/>
          <p:nvPr/>
        </p:nvSpPr>
        <p:spPr>
          <a:xfrm>
            <a:off x="3465871" y="541825"/>
            <a:ext cx="5588832" cy="4339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D5D5D5"/>
                </a:solidFill>
                <a:latin typeface="Roboto"/>
                <a:ea typeface="Roboto"/>
                <a:cs typeface="Roboto"/>
                <a:sym typeface="Roboto"/>
              </a:rPr>
              <a:t>In year 2020 the covid-19 caused by SARS-CoV-2 caused pandemic suddenly came out of no where and surged throughout the globe and affected everyday life. Starting with Wuhan and being a highly contagious new disease, the governments across the globe followed the lockdown procedures by imposing travel related curbs and shutting all the economic activities which required travelling and gathering. According to the International Telecommunication Union (ITU), during the COVID-19 pandemic, Internet user ranks grew to 4.9 billion in 2021, from 4.1 billion in 2019. Remote education, remote work and remote health services came within the reach of many. Social media platforms largely became one of the methods for expression and connecting. They saw a huge surge in usage and as per a report, Twitter saw 24% surge(from 152 million to 166 million) in usage during the lockdown (</a:t>
            </a:r>
            <a:r>
              <a:rPr b="1" i="0" lang="en-US" sz="1200" u="none" cap="none" strike="noStrike">
                <a:solidFill>
                  <a:srgbClr val="D5D5D5"/>
                </a:solidFill>
                <a:latin typeface="Roboto"/>
                <a:ea typeface="Roboto"/>
                <a:cs typeface="Roboto"/>
                <a:sym typeface="Roboto"/>
              </a:rPr>
              <a:t>source:-bloomberg news</a:t>
            </a:r>
            <a:r>
              <a:rPr b="0" i="0" lang="en-US" sz="1200" u="none" cap="none" strike="noStrike">
                <a:solidFill>
                  <a:srgbClr val="D5D5D5"/>
                </a:solidFill>
                <a:latin typeface="Roboto"/>
                <a:ea typeface="Roboto"/>
                <a:cs typeface="Roboto"/>
                <a:sym typeface="Roboto"/>
              </a:rPr>
              <a:t>). Twitter took the internet by storm by becoming a key platform for some of the world's top experts to contribute to real-time knowledge-sharing and provide input on policymaking. Twitter became a method of expression for people by expressing their feelings regarding the vaccinations' safety and effectiveness. The proposed approach analyzes collected tweets' sentiments for sentiment classification using various feature sets and classifiers. The early detection of COVID-19 sentiments from collected tweets allow for a better understanding and handling of the pandemic. In our dataset we have tweets which are categorized into positive, negative, and neutral sentiment classes. We evaluate the performance of machine learning (ML) classifiers using evaluation metrics (i.e., accuracy, precision, recall, and F1-score). </a:t>
            </a:r>
            <a:endParaRPr b="0" i="0" sz="1200" u="none" cap="none" strike="noStrike">
              <a:solidFill>
                <a:srgbClr val="000000"/>
              </a:solidFill>
              <a:latin typeface="Arial"/>
              <a:ea typeface="Arial"/>
              <a:cs typeface="Arial"/>
              <a:sym typeface="Arial"/>
            </a:endParaRPr>
          </a:p>
        </p:txBody>
      </p:sp>
      <p:sp>
        <p:nvSpPr>
          <p:cNvPr id="54" name="Google Shape;54;p2"/>
          <p:cNvSpPr/>
          <p:nvPr/>
        </p:nvSpPr>
        <p:spPr>
          <a:xfrm>
            <a:off x="89295" y="1715861"/>
            <a:ext cx="3303987" cy="1711778"/>
          </a:xfrm>
          <a:custGeom>
            <a:rect b="b" l="l" r="r" t="t"/>
            <a:pathLst>
              <a:path extrusionOk="0" h="18420" w="32311">
                <a:moveTo>
                  <a:pt x="0" y="0"/>
                </a:moveTo>
                <a:lnTo>
                  <a:pt x="7964" y="9210"/>
                </a:lnTo>
                <a:lnTo>
                  <a:pt x="0" y="18420"/>
                </a:lnTo>
                <a:lnTo>
                  <a:pt x="24347" y="18420"/>
                </a:lnTo>
                <a:lnTo>
                  <a:pt x="32311" y="9210"/>
                </a:lnTo>
                <a:lnTo>
                  <a:pt x="24347" y="0"/>
                </a:lnTo>
                <a:close/>
              </a:path>
            </a:pathLst>
          </a:custGeom>
          <a:noFill/>
          <a:ln cap="flat" cmpd="sng" w="76200">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F2F2F2"/>
                </a:solidFill>
                <a:latin typeface="Arial"/>
                <a:ea typeface="Arial"/>
                <a:cs typeface="Arial"/>
                <a:sym typeface="Arial"/>
              </a:rPr>
              <a:t>        </a:t>
            </a:r>
            <a:r>
              <a:rPr b="0" i="0" lang="en-US" sz="3200" u="none" cap="none" strike="noStrike">
                <a:solidFill>
                  <a:srgbClr val="F2F2F2"/>
                </a:solidFill>
                <a:latin typeface="Arial"/>
                <a:ea typeface="Arial"/>
                <a:cs typeface="Arial"/>
                <a:sym typeface="Arial"/>
              </a:rPr>
              <a:t>Introduction</a:t>
            </a:r>
            <a:endParaRPr/>
          </a:p>
        </p:txBody>
      </p:sp>
      <p:pic>
        <p:nvPicPr>
          <p:cNvPr id="55" name="Google Shape;55;p2"/>
          <p:cNvPicPr preferRelativeResize="0"/>
          <p:nvPr/>
        </p:nvPicPr>
        <p:blipFill rotWithShape="1">
          <a:blip r:embed="rId3">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0"/>
          <p:cNvSpPr txBox="1"/>
          <p:nvPr/>
        </p:nvSpPr>
        <p:spPr>
          <a:xfrm>
            <a:off x="329588" y="216555"/>
            <a:ext cx="214193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2F2F2"/>
                </a:solidFill>
                <a:latin typeface="Arial"/>
                <a:ea typeface="Arial"/>
                <a:cs typeface="Arial"/>
                <a:sym typeface="Arial"/>
              </a:rPr>
              <a:t>Conclusion</a:t>
            </a:r>
            <a:endParaRPr b="1" i="0" sz="2800" u="none" cap="none" strike="noStrike">
              <a:solidFill>
                <a:srgbClr val="F2F2F2"/>
              </a:solidFill>
              <a:latin typeface="Arial"/>
              <a:ea typeface="Arial"/>
              <a:cs typeface="Arial"/>
              <a:sym typeface="Arial"/>
            </a:endParaRPr>
          </a:p>
        </p:txBody>
      </p:sp>
      <p:sp>
        <p:nvSpPr>
          <p:cNvPr id="278" name="Google Shape;278;p20"/>
          <p:cNvSpPr/>
          <p:nvPr/>
        </p:nvSpPr>
        <p:spPr>
          <a:xfrm>
            <a:off x="329588" y="1016500"/>
            <a:ext cx="8669632" cy="523220"/>
          </a:xfrm>
          <a:prstGeom prst="flowChartAlternateProcess">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The majority of the tweets were around 250 characters long, indicating that there was a lot of interest in COVID-19 among the general public.</a:t>
            </a:r>
            <a:endParaRPr b="0" i="0" sz="1400" u="none" cap="none" strike="noStrike">
              <a:solidFill>
                <a:schemeClr val="lt1"/>
              </a:solidFill>
              <a:latin typeface="Arial"/>
              <a:ea typeface="Arial"/>
              <a:cs typeface="Arial"/>
              <a:sym typeface="Arial"/>
            </a:endParaRPr>
          </a:p>
        </p:txBody>
      </p:sp>
      <p:sp>
        <p:nvSpPr>
          <p:cNvPr id="279" name="Google Shape;279;p20"/>
          <p:cNvSpPr/>
          <p:nvPr/>
        </p:nvSpPr>
        <p:spPr>
          <a:xfrm>
            <a:off x="329588" y="1681880"/>
            <a:ext cx="8669632" cy="523220"/>
          </a:xfrm>
          <a:prstGeom prst="flowChartAlternateProcess">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More positive tweets than neutral or negative ones were tweeted globally.</a:t>
            </a:r>
            <a:endParaRPr b="0" i="0" sz="1400" u="none" cap="none" strike="noStrike">
              <a:solidFill>
                <a:schemeClr val="lt1"/>
              </a:solidFill>
              <a:latin typeface="Arial"/>
              <a:ea typeface="Arial"/>
              <a:cs typeface="Arial"/>
              <a:sym typeface="Arial"/>
            </a:endParaRPr>
          </a:p>
        </p:txBody>
      </p:sp>
      <p:sp>
        <p:nvSpPr>
          <p:cNvPr id="280" name="Google Shape;280;p20"/>
          <p:cNvSpPr/>
          <p:nvPr/>
        </p:nvSpPr>
        <p:spPr>
          <a:xfrm>
            <a:off x="329588" y="2347260"/>
            <a:ext cx="8669632" cy="523220"/>
          </a:xfrm>
          <a:prstGeom prst="flowChartAlternateProcess">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People tweeted more in March than in April since many nations imposed lockdown during this time.</a:t>
            </a:r>
            <a:endParaRPr b="0" i="0" sz="1400" u="none" cap="none" strike="noStrike">
              <a:solidFill>
                <a:schemeClr val="lt1"/>
              </a:solidFill>
              <a:latin typeface="Arial"/>
              <a:ea typeface="Arial"/>
              <a:cs typeface="Arial"/>
              <a:sym typeface="Arial"/>
            </a:endParaRPr>
          </a:p>
        </p:txBody>
      </p:sp>
      <p:sp>
        <p:nvSpPr>
          <p:cNvPr id="281" name="Google Shape;281;p20"/>
          <p:cNvSpPr/>
          <p:nvPr/>
        </p:nvSpPr>
        <p:spPr>
          <a:xfrm>
            <a:off x="329588" y="3012640"/>
            <a:ext cx="8669632" cy="523220"/>
          </a:xfrm>
          <a:prstGeom prst="flowChartAlternateProcess">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The United States and England were the two countries with the most tweets.</a:t>
            </a:r>
            <a:endParaRPr/>
          </a:p>
        </p:txBody>
      </p:sp>
      <p:sp>
        <p:nvSpPr>
          <p:cNvPr id="282" name="Google Shape;282;p20"/>
          <p:cNvSpPr/>
          <p:nvPr/>
        </p:nvSpPr>
        <p:spPr>
          <a:xfrm>
            <a:off x="329588" y="3678020"/>
            <a:ext cx="8669632" cy="523220"/>
          </a:xfrm>
          <a:prstGeom prst="flowChartAlternateProcess">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We saw inconsistent responses from Australia during the pandemic, with nearly equal numbers of positive and negative tweets.</a:t>
            </a:r>
            <a:endParaRPr b="0" i="0" sz="1400" u="none" cap="none" strike="noStrike">
              <a:solidFill>
                <a:schemeClr val="lt1"/>
              </a:solidFill>
              <a:latin typeface="Arial"/>
              <a:ea typeface="Arial"/>
              <a:cs typeface="Arial"/>
              <a:sym typeface="Arial"/>
            </a:endParaRPr>
          </a:p>
        </p:txBody>
      </p:sp>
      <p:sp>
        <p:nvSpPr>
          <p:cNvPr id="283" name="Google Shape;283;p20"/>
          <p:cNvSpPr/>
          <p:nvPr/>
        </p:nvSpPr>
        <p:spPr>
          <a:xfrm>
            <a:off x="329588" y="4343400"/>
            <a:ext cx="8669632" cy="523220"/>
          </a:xfrm>
          <a:prstGeom prst="flowChartAlternateProcess">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Logistic regression algorithm gave the most accurate model fit</a:t>
            </a:r>
            <a:endParaRPr b="0" i="0" sz="1400" u="none" cap="none" strike="noStrike">
              <a:solidFill>
                <a:schemeClr val="lt1"/>
              </a:solidFill>
              <a:latin typeface="Arial"/>
              <a:ea typeface="Arial"/>
              <a:cs typeface="Arial"/>
              <a:sym typeface="Arial"/>
            </a:endParaRPr>
          </a:p>
        </p:txBody>
      </p:sp>
      <p:pic>
        <p:nvPicPr>
          <p:cNvPr id="284" name="Google Shape;284;p20"/>
          <p:cNvPicPr preferRelativeResize="0"/>
          <p:nvPr/>
        </p:nvPicPr>
        <p:blipFill rotWithShape="1">
          <a:blip r:embed="rId3">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21"/>
          <p:cNvPicPr preferRelativeResize="0"/>
          <p:nvPr/>
        </p:nvPicPr>
        <p:blipFill rotWithShape="1">
          <a:blip r:embed="rId3">
            <a:alphaModFix/>
          </a:blip>
          <a:srcRect b="0" l="0" r="0" t="0"/>
          <a:stretch/>
        </p:blipFill>
        <p:spPr>
          <a:xfrm>
            <a:off x="-1" y="-1633"/>
            <a:ext cx="9144001" cy="5146766"/>
          </a:xfrm>
          <a:prstGeom prst="rect">
            <a:avLst/>
          </a:prstGeom>
          <a:noFill/>
          <a:ln>
            <a:noFill/>
          </a:ln>
        </p:spPr>
      </p:pic>
      <p:sp>
        <p:nvSpPr>
          <p:cNvPr id="290" name="Google Shape;290;p21"/>
          <p:cNvSpPr/>
          <p:nvPr/>
        </p:nvSpPr>
        <p:spPr>
          <a:xfrm>
            <a:off x="-2" y="-7620"/>
            <a:ext cx="9144002" cy="5143500"/>
          </a:xfrm>
          <a:prstGeom prst="rect">
            <a:avLst/>
          </a:prstGeom>
          <a:solidFill>
            <a:schemeClr val="dk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3800" u="none" cap="none" strike="noStrike">
                <a:solidFill>
                  <a:srgbClr val="FEFEFE"/>
                </a:solidFill>
                <a:latin typeface="Arial"/>
                <a:ea typeface="Arial"/>
                <a:cs typeface="Arial"/>
                <a:sym typeface="Arial"/>
              </a:rPr>
              <a:t>THANK</a:t>
            </a:r>
            <a:endParaRPr/>
          </a:p>
          <a:p>
            <a:pPr indent="0" lvl="0" marL="0" marR="0" rtl="0" algn="ctr">
              <a:lnSpc>
                <a:spcPct val="100000"/>
              </a:lnSpc>
              <a:spcBef>
                <a:spcPts val="0"/>
              </a:spcBef>
              <a:spcAft>
                <a:spcPts val="0"/>
              </a:spcAft>
              <a:buNone/>
            </a:pPr>
            <a:r>
              <a:rPr b="1" i="0" lang="en-US" sz="13800" u="none" cap="none" strike="noStrike">
                <a:solidFill>
                  <a:srgbClr val="FEFEFE"/>
                </a:solidFill>
                <a:latin typeface="Arial"/>
                <a:ea typeface="Arial"/>
                <a:cs typeface="Arial"/>
                <a:sym typeface="Arial"/>
              </a:rPr>
              <a:t>YOU</a:t>
            </a:r>
            <a:endParaRPr b="1" i="0" sz="13800" u="none" cap="none" strike="noStrike">
              <a:solidFill>
                <a:srgbClr val="FEFEFE"/>
              </a:solidFill>
              <a:latin typeface="Arial"/>
              <a:ea typeface="Arial"/>
              <a:cs typeface="Arial"/>
              <a:sym typeface="Arial"/>
            </a:endParaRPr>
          </a:p>
        </p:txBody>
      </p:sp>
      <p:sp>
        <p:nvSpPr>
          <p:cNvPr id="291" name="Google Shape;291;p21"/>
          <p:cNvSpPr/>
          <p:nvPr/>
        </p:nvSpPr>
        <p:spPr>
          <a:xfrm>
            <a:off x="121920" y="114300"/>
            <a:ext cx="8892540" cy="4930140"/>
          </a:xfrm>
          <a:prstGeom prst="rect">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2" name="Google Shape;292;p21"/>
          <p:cNvSpPr/>
          <p:nvPr/>
        </p:nvSpPr>
        <p:spPr>
          <a:xfrm>
            <a:off x="274320" y="266700"/>
            <a:ext cx="8618220" cy="4686300"/>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3" name="Google Shape;293;p21"/>
          <p:cNvSpPr/>
          <p:nvPr/>
        </p:nvSpPr>
        <p:spPr>
          <a:xfrm>
            <a:off x="426720" y="419100"/>
            <a:ext cx="8290560" cy="4396740"/>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294" name="Google Shape;294;p21"/>
          <p:cNvPicPr preferRelativeResize="0"/>
          <p:nvPr/>
        </p:nvPicPr>
        <p:blipFill rotWithShape="1">
          <a:blip r:embed="rId4">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1515"/>
            </a:gs>
            <a:gs pos="36000">
              <a:schemeClr val="dk1"/>
            </a:gs>
            <a:gs pos="100000">
              <a:srgbClr val="010101"/>
            </a:gs>
          </a:gsLst>
          <a:lin ang="5400012" scaled="0"/>
        </a:gradFill>
      </p:bgPr>
    </p:bg>
    <p:spTree>
      <p:nvGrpSpPr>
        <p:cNvPr id="59" name="Shape 59"/>
        <p:cNvGrpSpPr/>
        <p:nvPr/>
      </p:nvGrpSpPr>
      <p:grpSpPr>
        <a:xfrm>
          <a:off x="0" y="0"/>
          <a:ext cx="0" cy="0"/>
          <a:chOff x="0" y="0"/>
          <a:chExt cx="0" cy="0"/>
        </a:xfrm>
      </p:grpSpPr>
      <p:sp>
        <p:nvSpPr>
          <p:cNvPr id="60" name="Google Shape;60;p3"/>
          <p:cNvSpPr txBox="1"/>
          <p:nvPr>
            <p:ph type="title"/>
          </p:nvPr>
        </p:nvSpPr>
        <p:spPr>
          <a:xfrm>
            <a:off x="457200" y="411025"/>
            <a:ext cx="82296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lt1"/>
                </a:solidFill>
              </a:rPr>
              <a:t>Steps Involved  in Machine Learning</a:t>
            </a:r>
            <a:endParaRPr>
              <a:solidFill>
                <a:schemeClr val="lt1"/>
              </a:solidFill>
            </a:endParaRPr>
          </a:p>
        </p:txBody>
      </p:sp>
      <p:sp>
        <p:nvSpPr>
          <p:cNvPr id="61" name="Google Shape;61;p3"/>
          <p:cNvSpPr/>
          <p:nvPr/>
        </p:nvSpPr>
        <p:spPr>
          <a:xfrm>
            <a:off x="457201" y="1575131"/>
            <a:ext cx="2325180" cy="1325549"/>
          </a:xfrm>
          <a:custGeom>
            <a:rect b="b" l="l" r="r" t="t"/>
            <a:pathLst>
              <a:path extrusionOk="0" h="18420" w="32311">
                <a:moveTo>
                  <a:pt x="0" y="0"/>
                </a:moveTo>
                <a:lnTo>
                  <a:pt x="7964" y="9210"/>
                </a:lnTo>
                <a:lnTo>
                  <a:pt x="0" y="18420"/>
                </a:lnTo>
                <a:lnTo>
                  <a:pt x="24347" y="18420"/>
                </a:lnTo>
                <a:lnTo>
                  <a:pt x="32311" y="9210"/>
                </a:lnTo>
                <a:lnTo>
                  <a:pt x="24347" y="0"/>
                </a:lnTo>
                <a:close/>
              </a:path>
            </a:pathLst>
          </a:custGeom>
          <a:noFill/>
          <a:ln cap="flat" cmpd="sng" w="38100">
            <a:solidFill>
              <a:schemeClr val="accent1"/>
            </a:solidFill>
            <a:prstDash val="solid"/>
            <a:round/>
            <a:headEnd len="sm" w="sm" type="none"/>
            <a:tailEnd len="sm" w="sm" type="none"/>
          </a:ln>
          <a:effectLst>
            <a:outerShdw blurRad="314325" rotWithShape="0" algn="bl" dir="5400000" dist="190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txBox="1"/>
          <p:nvPr/>
        </p:nvSpPr>
        <p:spPr>
          <a:xfrm>
            <a:off x="688490" y="3580071"/>
            <a:ext cx="1812900" cy="57018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a:ea typeface="Roboto"/>
                <a:cs typeface="Roboto"/>
                <a:sym typeface="Roboto"/>
              </a:rPr>
              <a:t>To get the brief insight of the data</a:t>
            </a:r>
            <a:endParaRPr b="0" i="0" sz="1200" u="none" cap="none" strike="noStrike">
              <a:solidFill>
                <a:schemeClr val="lt1"/>
              </a:solidFill>
              <a:latin typeface="Roboto"/>
              <a:ea typeface="Roboto"/>
              <a:cs typeface="Roboto"/>
              <a:sym typeface="Roboto"/>
            </a:endParaRPr>
          </a:p>
        </p:txBody>
      </p:sp>
      <p:sp>
        <p:nvSpPr>
          <p:cNvPr id="63" name="Google Shape;63;p3"/>
          <p:cNvSpPr txBox="1"/>
          <p:nvPr/>
        </p:nvSpPr>
        <p:spPr>
          <a:xfrm>
            <a:off x="713341" y="3191891"/>
            <a:ext cx="1812900" cy="25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Fira Sans Extra Condensed Medium"/>
                <a:ea typeface="Fira Sans Extra Condensed Medium"/>
                <a:cs typeface="Fira Sans Extra Condensed Medium"/>
                <a:sym typeface="Fira Sans Extra Condensed Medium"/>
              </a:rPr>
              <a:t>EDA</a:t>
            </a:r>
            <a:endParaRPr b="0" i="0" sz="20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64" name="Google Shape;64;p3"/>
          <p:cNvSpPr/>
          <p:nvPr/>
        </p:nvSpPr>
        <p:spPr>
          <a:xfrm>
            <a:off x="4394175" y="1575131"/>
            <a:ext cx="2323021" cy="1325549"/>
          </a:xfrm>
          <a:custGeom>
            <a:rect b="b" l="l" r="r" t="t"/>
            <a:pathLst>
              <a:path extrusionOk="0" h="18420" w="32281">
                <a:moveTo>
                  <a:pt x="1" y="0"/>
                </a:moveTo>
                <a:lnTo>
                  <a:pt x="7934" y="9210"/>
                </a:lnTo>
                <a:lnTo>
                  <a:pt x="1" y="18420"/>
                </a:lnTo>
                <a:lnTo>
                  <a:pt x="24348" y="18420"/>
                </a:lnTo>
                <a:lnTo>
                  <a:pt x="32281" y="9210"/>
                </a:lnTo>
                <a:lnTo>
                  <a:pt x="24348" y="0"/>
                </a:lnTo>
                <a:close/>
              </a:path>
            </a:pathLst>
          </a:custGeom>
          <a:noFill/>
          <a:ln cap="flat" cmpd="sng" w="38100">
            <a:solidFill>
              <a:schemeClr val="accent3"/>
            </a:solidFill>
            <a:prstDash val="solid"/>
            <a:round/>
            <a:headEnd len="sm" w="sm" type="none"/>
            <a:tailEnd len="sm" w="sm" type="none"/>
          </a:ln>
          <a:effectLst>
            <a:outerShdw blurRad="314325" rotWithShape="0" algn="bl" dir="5400000" dist="19050">
              <a:schemeClr val="accent3"/>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txBox="1"/>
          <p:nvPr/>
        </p:nvSpPr>
        <p:spPr>
          <a:xfrm>
            <a:off x="4672936" y="3566585"/>
            <a:ext cx="1765500" cy="133198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a:ea typeface="Roboto"/>
                <a:cs typeface="Roboto"/>
                <a:sym typeface="Roboto"/>
              </a:rPr>
              <a:t>Before applying ML algorithms preprocessing of data is needed so that algorithms can work efficiently</a:t>
            </a:r>
            <a:endParaRPr b="0" i="0" sz="1200" u="none" cap="none" strike="noStrike">
              <a:solidFill>
                <a:schemeClr val="lt1"/>
              </a:solidFill>
              <a:latin typeface="Roboto"/>
              <a:ea typeface="Roboto"/>
              <a:cs typeface="Roboto"/>
              <a:sym typeface="Roboto"/>
            </a:endParaRPr>
          </a:p>
        </p:txBody>
      </p:sp>
      <p:sp>
        <p:nvSpPr>
          <p:cNvPr id="66" name="Google Shape;66;p3"/>
          <p:cNvSpPr txBox="1"/>
          <p:nvPr/>
        </p:nvSpPr>
        <p:spPr>
          <a:xfrm>
            <a:off x="4672936" y="3191891"/>
            <a:ext cx="1765500" cy="25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3"/>
                </a:solidFill>
                <a:latin typeface="Fira Sans Extra Condensed Medium"/>
                <a:ea typeface="Fira Sans Extra Condensed Medium"/>
                <a:cs typeface="Fira Sans Extra Condensed Medium"/>
                <a:sym typeface="Fira Sans Extra Condensed Medium"/>
              </a:rPr>
              <a:t>Preprocceing</a:t>
            </a:r>
            <a:endParaRPr b="0" i="0" sz="20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67" name="Google Shape;67;p3"/>
          <p:cNvSpPr/>
          <p:nvPr/>
        </p:nvSpPr>
        <p:spPr>
          <a:xfrm>
            <a:off x="2424573" y="1575131"/>
            <a:ext cx="2325252" cy="1325549"/>
          </a:xfrm>
          <a:custGeom>
            <a:rect b="b" l="l" r="r" t="t"/>
            <a:pathLst>
              <a:path extrusionOk="0" h="18420" w="32312">
                <a:moveTo>
                  <a:pt x="1" y="0"/>
                </a:moveTo>
                <a:lnTo>
                  <a:pt x="7964" y="9210"/>
                </a:lnTo>
                <a:lnTo>
                  <a:pt x="1" y="18420"/>
                </a:lnTo>
                <a:lnTo>
                  <a:pt x="24378" y="18420"/>
                </a:lnTo>
                <a:lnTo>
                  <a:pt x="32311" y="9210"/>
                </a:lnTo>
                <a:lnTo>
                  <a:pt x="24378" y="0"/>
                </a:lnTo>
                <a:close/>
              </a:path>
            </a:pathLst>
          </a:custGeom>
          <a:noFill/>
          <a:ln cap="flat" cmpd="sng" w="38100">
            <a:solidFill>
              <a:schemeClr val="accent2"/>
            </a:solidFill>
            <a:prstDash val="solid"/>
            <a:round/>
            <a:headEnd len="sm" w="sm" type="none"/>
            <a:tailEnd len="sm" w="sm" type="none"/>
          </a:ln>
          <a:effectLst>
            <a:outerShdw blurRad="314325" rotWithShape="0" algn="bl" dir="5400000" dist="19050">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txBox="1"/>
          <p:nvPr/>
        </p:nvSpPr>
        <p:spPr>
          <a:xfrm>
            <a:off x="2704413" y="3653473"/>
            <a:ext cx="1765500" cy="570184"/>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a:ea typeface="Roboto"/>
                <a:cs typeface="Roboto"/>
                <a:sym typeface="Roboto"/>
              </a:rPr>
              <a:t>To clean the data the data before applying preprocessing</a:t>
            </a:r>
            <a:endParaRPr b="0" i="0" sz="1200" u="none" cap="none" strike="noStrike">
              <a:solidFill>
                <a:schemeClr val="lt1"/>
              </a:solidFill>
              <a:latin typeface="Roboto"/>
              <a:ea typeface="Roboto"/>
              <a:cs typeface="Roboto"/>
              <a:sym typeface="Roboto"/>
            </a:endParaRPr>
          </a:p>
        </p:txBody>
      </p:sp>
      <p:sp>
        <p:nvSpPr>
          <p:cNvPr id="69" name="Google Shape;69;p3"/>
          <p:cNvSpPr txBox="1"/>
          <p:nvPr/>
        </p:nvSpPr>
        <p:spPr>
          <a:xfrm>
            <a:off x="2704449" y="3191891"/>
            <a:ext cx="1765500" cy="25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2"/>
                </a:solidFill>
                <a:latin typeface="Fira Sans Extra Condensed Medium"/>
                <a:ea typeface="Fira Sans Extra Condensed Medium"/>
                <a:cs typeface="Fira Sans Extra Condensed Medium"/>
                <a:sym typeface="Fira Sans Extra Condensed Medium"/>
              </a:rPr>
              <a:t>Feature Engineering</a:t>
            </a:r>
            <a:endParaRPr b="0" i="0" sz="20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70" name="Google Shape;70;p3"/>
          <p:cNvSpPr/>
          <p:nvPr/>
        </p:nvSpPr>
        <p:spPr>
          <a:xfrm>
            <a:off x="6361619" y="1575131"/>
            <a:ext cx="2325180" cy="1325549"/>
          </a:xfrm>
          <a:custGeom>
            <a:rect b="b" l="l" r="r" t="t"/>
            <a:pathLst>
              <a:path extrusionOk="0" h="18420" w="32311">
                <a:moveTo>
                  <a:pt x="0" y="0"/>
                </a:moveTo>
                <a:lnTo>
                  <a:pt x="7933" y="9210"/>
                </a:lnTo>
                <a:lnTo>
                  <a:pt x="0" y="18420"/>
                </a:lnTo>
                <a:lnTo>
                  <a:pt x="24347" y="18420"/>
                </a:lnTo>
                <a:lnTo>
                  <a:pt x="32311" y="9210"/>
                </a:lnTo>
                <a:lnTo>
                  <a:pt x="24347" y="0"/>
                </a:lnTo>
                <a:close/>
              </a:path>
            </a:pathLst>
          </a:custGeom>
          <a:noFill/>
          <a:ln cap="flat" cmpd="sng" w="38100">
            <a:solidFill>
              <a:schemeClr val="accent4"/>
            </a:solidFill>
            <a:prstDash val="solid"/>
            <a:round/>
            <a:headEnd len="sm" w="sm" type="none"/>
            <a:tailEnd len="sm" w="sm" type="none"/>
          </a:ln>
          <a:effectLst>
            <a:outerShdw blurRad="314325" rotWithShape="0" algn="bl" dir="5400000" dist="19050">
              <a:schemeClr val="accent4"/>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txBox="1"/>
          <p:nvPr/>
        </p:nvSpPr>
        <p:spPr>
          <a:xfrm>
            <a:off x="6641459" y="3576941"/>
            <a:ext cx="1765500" cy="719288"/>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a:ea typeface="Roboto"/>
                <a:cs typeface="Roboto"/>
                <a:sym typeface="Roboto"/>
              </a:rPr>
              <a:t>The final part where the models will be implemented  </a:t>
            </a:r>
            <a:endParaRPr b="0" i="0" sz="1200" u="none" cap="none" strike="noStrike">
              <a:solidFill>
                <a:schemeClr val="lt1"/>
              </a:solidFill>
              <a:latin typeface="Roboto"/>
              <a:ea typeface="Roboto"/>
              <a:cs typeface="Roboto"/>
              <a:sym typeface="Roboto"/>
            </a:endParaRPr>
          </a:p>
        </p:txBody>
      </p:sp>
      <p:sp>
        <p:nvSpPr>
          <p:cNvPr id="72" name="Google Shape;72;p3"/>
          <p:cNvSpPr txBox="1"/>
          <p:nvPr/>
        </p:nvSpPr>
        <p:spPr>
          <a:xfrm>
            <a:off x="6641459" y="3191891"/>
            <a:ext cx="1765500" cy="25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4"/>
                </a:solidFill>
                <a:latin typeface="Fira Sans Extra Condensed Medium"/>
                <a:ea typeface="Fira Sans Extra Condensed Medium"/>
                <a:cs typeface="Fira Sans Extra Condensed Medium"/>
                <a:sym typeface="Fira Sans Extra Condensed Medium"/>
              </a:rPr>
              <a:t>Model Implementation</a:t>
            </a:r>
            <a:endParaRPr b="0" i="0" sz="20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pic>
        <p:nvPicPr>
          <p:cNvPr id="73" name="Google Shape;73;p3"/>
          <p:cNvPicPr preferRelativeResize="0"/>
          <p:nvPr/>
        </p:nvPicPr>
        <p:blipFill rotWithShape="1">
          <a:blip r:embed="rId3">
            <a:alphaModFix/>
          </a:blip>
          <a:srcRect b="14798" l="0" r="0" t="0"/>
          <a:stretch/>
        </p:blipFill>
        <p:spPr>
          <a:xfrm>
            <a:off x="1303343" y="1987328"/>
            <a:ext cx="531431" cy="565976"/>
          </a:xfrm>
          <a:prstGeom prst="rect">
            <a:avLst/>
          </a:prstGeom>
          <a:noFill/>
          <a:ln>
            <a:noFill/>
          </a:ln>
        </p:spPr>
      </p:pic>
      <p:pic>
        <p:nvPicPr>
          <p:cNvPr descr="Processor" id="74" name="Google Shape;74;p3"/>
          <p:cNvPicPr preferRelativeResize="0"/>
          <p:nvPr/>
        </p:nvPicPr>
        <p:blipFill rotWithShape="1">
          <a:blip r:embed="rId4">
            <a:alphaModFix/>
          </a:blip>
          <a:srcRect b="0" l="0" r="0" t="0"/>
          <a:stretch/>
        </p:blipFill>
        <p:spPr>
          <a:xfrm>
            <a:off x="5259786" y="1953165"/>
            <a:ext cx="591871" cy="591871"/>
          </a:xfrm>
          <a:prstGeom prst="rect">
            <a:avLst/>
          </a:prstGeom>
          <a:noFill/>
          <a:ln>
            <a:noFill/>
          </a:ln>
        </p:spPr>
      </p:pic>
      <p:pic>
        <p:nvPicPr>
          <p:cNvPr id="75" name="Google Shape;75;p3"/>
          <p:cNvPicPr preferRelativeResize="0"/>
          <p:nvPr/>
        </p:nvPicPr>
        <p:blipFill rotWithShape="1">
          <a:blip r:embed="rId5">
            <a:alphaModFix/>
          </a:blip>
          <a:srcRect b="0" l="0" r="0" t="0"/>
          <a:stretch/>
        </p:blipFill>
        <p:spPr>
          <a:xfrm>
            <a:off x="3373862" y="1987328"/>
            <a:ext cx="565975" cy="707470"/>
          </a:xfrm>
          <a:prstGeom prst="rect">
            <a:avLst/>
          </a:prstGeom>
          <a:noFill/>
          <a:ln>
            <a:noFill/>
          </a:ln>
        </p:spPr>
      </p:pic>
      <p:pic>
        <p:nvPicPr>
          <p:cNvPr descr="Lightbulb and gear" id="76" name="Google Shape;76;p3"/>
          <p:cNvPicPr preferRelativeResize="0"/>
          <p:nvPr/>
        </p:nvPicPr>
        <p:blipFill rotWithShape="1">
          <a:blip r:embed="rId6">
            <a:alphaModFix/>
          </a:blip>
          <a:srcRect b="0" l="0" r="0" t="0"/>
          <a:stretch/>
        </p:blipFill>
        <p:spPr>
          <a:xfrm>
            <a:off x="7227157" y="1937061"/>
            <a:ext cx="616243" cy="616243"/>
          </a:xfrm>
          <a:prstGeom prst="rect">
            <a:avLst/>
          </a:prstGeom>
          <a:noFill/>
          <a:ln>
            <a:noFill/>
          </a:ln>
        </p:spPr>
      </p:pic>
      <p:pic>
        <p:nvPicPr>
          <p:cNvPr id="77" name="Google Shape;77;p3"/>
          <p:cNvPicPr preferRelativeResize="0"/>
          <p:nvPr/>
        </p:nvPicPr>
        <p:blipFill rotWithShape="1">
          <a:blip r:embed="rId7">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4"/>
          <p:cNvPicPr preferRelativeResize="0"/>
          <p:nvPr/>
        </p:nvPicPr>
        <p:blipFill rotWithShape="1">
          <a:blip r:embed="rId3">
            <a:alphaModFix/>
          </a:blip>
          <a:srcRect b="0" l="0" r="0" t="0"/>
          <a:stretch/>
        </p:blipFill>
        <p:spPr>
          <a:xfrm>
            <a:off x="123845" y="898720"/>
            <a:ext cx="4448153" cy="3203757"/>
          </a:xfrm>
          <a:prstGeom prst="rect">
            <a:avLst/>
          </a:prstGeom>
          <a:noFill/>
          <a:ln>
            <a:noFill/>
          </a:ln>
        </p:spPr>
      </p:pic>
      <p:sp>
        <p:nvSpPr>
          <p:cNvPr id="83" name="Google Shape;83;p4"/>
          <p:cNvSpPr txBox="1"/>
          <p:nvPr/>
        </p:nvSpPr>
        <p:spPr>
          <a:xfrm>
            <a:off x="123845" y="4400866"/>
            <a:ext cx="8794202" cy="523220"/>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2F2F2"/>
                </a:solidFill>
                <a:latin typeface="Arial"/>
                <a:ea typeface="Arial"/>
                <a:cs typeface="Arial"/>
                <a:sym typeface="Arial"/>
              </a:rPr>
              <a:t>There are six features and 4157 rows are present. The data is of 30 days from 16</a:t>
            </a:r>
            <a:r>
              <a:rPr b="0" baseline="30000" i="0" lang="en-US" sz="1400" u="none" cap="none" strike="noStrike">
                <a:solidFill>
                  <a:srgbClr val="F2F2F2"/>
                </a:solidFill>
                <a:latin typeface="Arial"/>
                <a:ea typeface="Arial"/>
                <a:cs typeface="Arial"/>
                <a:sym typeface="Arial"/>
              </a:rPr>
              <a:t>th</a:t>
            </a:r>
            <a:r>
              <a:rPr b="0" i="0" lang="en-US" sz="1400" u="none" cap="none" strike="noStrike">
                <a:solidFill>
                  <a:srgbClr val="F2F2F2"/>
                </a:solidFill>
                <a:latin typeface="Arial"/>
                <a:ea typeface="Arial"/>
                <a:cs typeface="Arial"/>
                <a:sym typeface="Arial"/>
              </a:rPr>
              <a:t> March to 14</a:t>
            </a:r>
            <a:r>
              <a:rPr b="0" baseline="30000" i="0" lang="en-US" sz="1400" u="none" cap="none" strike="noStrike">
                <a:solidFill>
                  <a:srgbClr val="F2F2F2"/>
                </a:solidFill>
                <a:latin typeface="Arial"/>
                <a:ea typeface="Arial"/>
                <a:cs typeface="Arial"/>
                <a:sym typeface="Arial"/>
              </a:rPr>
              <a:t>th</a:t>
            </a:r>
            <a:r>
              <a:rPr b="0" i="0" lang="en-US" sz="1400" u="none" cap="none" strike="noStrike">
                <a:solidFill>
                  <a:srgbClr val="F2F2F2"/>
                </a:solidFill>
                <a:latin typeface="Arial"/>
                <a:ea typeface="Arial"/>
                <a:cs typeface="Arial"/>
                <a:sym typeface="Arial"/>
              </a:rPr>
              <a:t> April 2020. There are a lot of locations and based on tweets there are 5 sentiments. </a:t>
            </a:r>
            <a:endParaRPr b="0" i="0" sz="1400" u="none" cap="none" strike="noStrike">
              <a:solidFill>
                <a:srgbClr val="F2F2F2"/>
              </a:solidFill>
              <a:latin typeface="Arial"/>
              <a:ea typeface="Arial"/>
              <a:cs typeface="Arial"/>
              <a:sym typeface="Arial"/>
            </a:endParaRPr>
          </a:p>
        </p:txBody>
      </p:sp>
      <p:pic>
        <p:nvPicPr>
          <p:cNvPr id="84" name="Google Shape;84;p4"/>
          <p:cNvPicPr preferRelativeResize="0"/>
          <p:nvPr/>
        </p:nvPicPr>
        <p:blipFill rotWithShape="1">
          <a:blip r:embed="rId4">
            <a:alphaModFix/>
          </a:blip>
          <a:srcRect b="0" l="0" r="0" t="0"/>
          <a:stretch/>
        </p:blipFill>
        <p:spPr>
          <a:xfrm>
            <a:off x="4832152" y="898719"/>
            <a:ext cx="4188003" cy="3203757"/>
          </a:xfrm>
          <a:prstGeom prst="rect">
            <a:avLst/>
          </a:prstGeom>
          <a:noFill/>
          <a:ln>
            <a:noFill/>
          </a:ln>
        </p:spPr>
      </p:pic>
      <p:sp>
        <p:nvSpPr>
          <p:cNvPr id="85" name="Google Shape;85;p4"/>
          <p:cNvSpPr txBox="1"/>
          <p:nvPr/>
        </p:nvSpPr>
        <p:spPr>
          <a:xfrm>
            <a:off x="123848" y="125361"/>
            <a:ext cx="464101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2F2F2"/>
                </a:solidFill>
                <a:latin typeface="Arial"/>
                <a:ea typeface="Arial"/>
                <a:cs typeface="Arial"/>
                <a:sym typeface="Arial"/>
              </a:rPr>
              <a:t>Exploratory Data Analysis</a:t>
            </a:r>
            <a:endParaRPr b="1" i="0" sz="2800" u="none" cap="none" strike="noStrike">
              <a:solidFill>
                <a:srgbClr val="F2F2F2"/>
              </a:solidFill>
              <a:latin typeface="Arial"/>
              <a:ea typeface="Arial"/>
              <a:cs typeface="Arial"/>
              <a:sym typeface="Arial"/>
            </a:endParaRPr>
          </a:p>
        </p:txBody>
      </p:sp>
      <p:grpSp>
        <p:nvGrpSpPr>
          <p:cNvPr id="86" name="Google Shape;86;p4"/>
          <p:cNvGrpSpPr/>
          <p:nvPr/>
        </p:nvGrpSpPr>
        <p:grpSpPr>
          <a:xfrm>
            <a:off x="4277033" y="34802"/>
            <a:ext cx="4641014" cy="700548"/>
            <a:chOff x="4277033" y="88142"/>
            <a:chExt cx="4641014" cy="700548"/>
          </a:xfrm>
        </p:grpSpPr>
        <p:sp>
          <p:nvSpPr>
            <p:cNvPr id="87" name="Google Shape;87;p4"/>
            <p:cNvSpPr/>
            <p:nvPr/>
          </p:nvSpPr>
          <p:spPr>
            <a:xfrm flipH="1" rot="10800000">
              <a:off x="4277033" y="88142"/>
              <a:ext cx="4641014" cy="700548"/>
            </a:xfrm>
            <a:prstGeom prst="mathMinus">
              <a:avLst>
                <a:gd fmla="val 23520" name="adj1"/>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4"/>
            <p:cNvSpPr/>
            <p:nvPr/>
          </p:nvSpPr>
          <p:spPr>
            <a:xfrm flipH="1" rot="10800000">
              <a:off x="8296767" y="354728"/>
              <a:ext cx="370885" cy="176784"/>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89" name="Google Shape;89;p4"/>
          <p:cNvPicPr preferRelativeResize="0"/>
          <p:nvPr/>
        </p:nvPicPr>
        <p:blipFill rotWithShape="1">
          <a:blip r:embed="rId5">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1515"/>
            </a:gs>
            <a:gs pos="36000">
              <a:schemeClr val="dk1"/>
            </a:gs>
            <a:gs pos="100000">
              <a:srgbClr val="010101"/>
            </a:gs>
          </a:gsLst>
          <a:lin ang="5400012" scaled="0"/>
        </a:gradFill>
      </p:bgPr>
    </p:bg>
    <p:spTree>
      <p:nvGrpSpPr>
        <p:cNvPr id="93" name="Shape 93"/>
        <p:cNvGrpSpPr/>
        <p:nvPr/>
      </p:nvGrpSpPr>
      <p:grpSpPr>
        <a:xfrm>
          <a:off x="0" y="0"/>
          <a:ext cx="0" cy="0"/>
          <a:chOff x="0" y="0"/>
          <a:chExt cx="0" cy="0"/>
        </a:xfrm>
      </p:grpSpPr>
      <p:sp>
        <p:nvSpPr>
          <p:cNvPr id="94" name="Google Shape;94;p5"/>
          <p:cNvSpPr txBox="1"/>
          <p:nvPr>
            <p:ph type="title"/>
          </p:nvPr>
        </p:nvSpPr>
        <p:spPr>
          <a:xfrm>
            <a:off x="185702" y="173234"/>
            <a:ext cx="3088641" cy="45116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t>EDA Observations</a:t>
            </a:r>
            <a:endParaRPr>
              <a:solidFill>
                <a:schemeClr val="lt1"/>
              </a:solidFill>
            </a:endParaRPr>
          </a:p>
        </p:txBody>
      </p:sp>
      <p:sp>
        <p:nvSpPr>
          <p:cNvPr id="95" name="Google Shape;95;p5"/>
          <p:cNvSpPr/>
          <p:nvPr/>
        </p:nvSpPr>
        <p:spPr>
          <a:xfrm flipH="1">
            <a:off x="1999604" y="1837670"/>
            <a:ext cx="1943849" cy="1972738"/>
          </a:xfrm>
          <a:custGeom>
            <a:rect b="b" l="l" r="r" t="t"/>
            <a:pathLst>
              <a:path extrusionOk="0" h="29090" w="28664">
                <a:moveTo>
                  <a:pt x="8268" y="22585"/>
                </a:moveTo>
                <a:cubicBezTo>
                  <a:pt x="10487" y="23314"/>
                  <a:pt x="12858" y="23344"/>
                  <a:pt x="15107" y="22645"/>
                </a:cubicBezTo>
                <a:cubicBezTo>
                  <a:pt x="15198" y="22615"/>
                  <a:pt x="15320" y="22585"/>
                  <a:pt x="15411" y="22554"/>
                </a:cubicBezTo>
                <a:lnTo>
                  <a:pt x="15624" y="22493"/>
                </a:lnTo>
                <a:cubicBezTo>
                  <a:pt x="17509" y="21977"/>
                  <a:pt x="19454" y="22341"/>
                  <a:pt x="21034" y="23496"/>
                </a:cubicBezTo>
                <a:cubicBezTo>
                  <a:pt x="22645" y="24651"/>
                  <a:pt x="23618" y="26475"/>
                  <a:pt x="23679" y="28451"/>
                </a:cubicBezTo>
                <a:cubicBezTo>
                  <a:pt x="23679" y="28603"/>
                  <a:pt x="23679" y="28755"/>
                  <a:pt x="23679" y="28907"/>
                </a:cubicBezTo>
                <a:lnTo>
                  <a:pt x="28664" y="29089"/>
                </a:lnTo>
                <a:cubicBezTo>
                  <a:pt x="28664" y="28816"/>
                  <a:pt x="28664" y="28542"/>
                  <a:pt x="28664" y="28269"/>
                </a:cubicBezTo>
                <a:cubicBezTo>
                  <a:pt x="28542" y="24743"/>
                  <a:pt x="26840" y="21551"/>
                  <a:pt x="23983" y="19454"/>
                </a:cubicBezTo>
                <a:cubicBezTo>
                  <a:pt x="23496" y="19119"/>
                  <a:pt x="22980" y="18785"/>
                  <a:pt x="22433" y="18512"/>
                </a:cubicBezTo>
                <a:cubicBezTo>
                  <a:pt x="20974" y="17934"/>
                  <a:pt x="17448" y="17083"/>
                  <a:pt x="13618" y="17904"/>
                </a:cubicBezTo>
                <a:cubicBezTo>
                  <a:pt x="12372" y="18268"/>
                  <a:pt x="11034" y="18268"/>
                  <a:pt x="9818" y="17843"/>
                </a:cubicBezTo>
                <a:cubicBezTo>
                  <a:pt x="8177" y="17326"/>
                  <a:pt x="6870" y="16201"/>
                  <a:pt x="6080" y="14682"/>
                </a:cubicBezTo>
                <a:cubicBezTo>
                  <a:pt x="5289" y="13132"/>
                  <a:pt x="5168" y="11399"/>
                  <a:pt x="5685" y="9788"/>
                </a:cubicBezTo>
                <a:cubicBezTo>
                  <a:pt x="6232" y="8147"/>
                  <a:pt x="7356" y="6840"/>
                  <a:pt x="8876" y="6049"/>
                </a:cubicBezTo>
                <a:cubicBezTo>
                  <a:pt x="10396" y="5289"/>
                  <a:pt x="12128" y="5137"/>
                  <a:pt x="13770" y="5685"/>
                </a:cubicBezTo>
                <a:cubicBezTo>
                  <a:pt x="15016" y="6080"/>
                  <a:pt x="16110" y="6840"/>
                  <a:pt x="16901" y="7903"/>
                </a:cubicBezTo>
                <a:lnTo>
                  <a:pt x="20882" y="4894"/>
                </a:lnTo>
                <a:cubicBezTo>
                  <a:pt x="19454" y="3040"/>
                  <a:pt x="17539" y="1672"/>
                  <a:pt x="15290" y="943"/>
                </a:cubicBezTo>
                <a:cubicBezTo>
                  <a:pt x="12402" y="1"/>
                  <a:pt x="9332" y="244"/>
                  <a:pt x="6627" y="1612"/>
                </a:cubicBezTo>
                <a:cubicBezTo>
                  <a:pt x="6080" y="1885"/>
                  <a:pt x="5563" y="2220"/>
                  <a:pt x="5077" y="2554"/>
                </a:cubicBezTo>
                <a:cubicBezTo>
                  <a:pt x="3131" y="3982"/>
                  <a:pt x="1703" y="5928"/>
                  <a:pt x="943" y="8238"/>
                </a:cubicBezTo>
                <a:cubicBezTo>
                  <a:pt x="1" y="11125"/>
                  <a:pt x="244" y="14226"/>
                  <a:pt x="1642" y="16931"/>
                </a:cubicBezTo>
                <a:cubicBezTo>
                  <a:pt x="3010" y="19636"/>
                  <a:pt x="5381" y="21642"/>
                  <a:pt x="8268" y="22585"/>
                </a:cubicBezTo>
                <a:close/>
              </a:path>
            </a:pathLst>
          </a:custGeom>
          <a:solidFill>
            <a:schemeClr val="dk1"/>
          </a:solidFill>
          <a:ln cap="flat" cmpd="sng" w="38100">
            <a:solidFill>
              <a:schemeClr val="accent2"/>
            </a:solidFill>
            <a:prstDash val="solid"/>
            <a:round/>
            <a:headEnd len="sm" w="sm" type="none"/>
            <a:tailEnd len="sm" w="sm" type="none"/>
          </a:ln>
          <a:effectLst>
            <a:outerShdw blurRad="214313"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
          <p:cNvSpPr/>
          <p:nvPr/>
        </p:nvSpPr>
        <p:spPr>
          <a:xfrm flipH="1">
            <a:off x="771045" y="2159251"/>
            <a:ext cx="1566662" cy="2395226"/>
          </a:xfrm>
          <a:custGeom>
            <a:rect b="b" l="l" r="r" t="t"/>
            <a:pathLst>
              <a:path extrusionOk="0" h="35320" w="23102">
                <a:moveTo>
                  <a:pt x="20609" y="17235"/>
                </a:moveTo>
                <a:cubicBezTo>
                  <a:pt x="19211" y="15350"/>
                  <a:pt x="17326" y="13922"/>
                  <a:pt x="15108" y="13162"/>
                </a:cubicBezTo>
                <a:cubicBezTo>
                  <a:pt x="15016" y="13131"/>
                  <a:pt x="14895" y="13101"/>
                  <a:pt x="14773" y="13070"/>
                </a:cubicBezTo>
                <a:lnTo>
                  <a:pt x="14560" y="12979"/>
                </a:lnTo>
                <a:cubicBezTo>
                  <a:pt x="12767" y="12280"/>
                  <a:pt x="11399" y="10852"/>
                  <a:pt x="10791" y="8997"/>
                </a:cubicBezTo>
                <a:cubicBezTo>
                  <a:pt x="10183" y="7113"/>
                  <a:pt x="10457" y="5076"/>
                  <a:pt x="11551" y="3435"/>
                </a:cubicBezTo>
                <a:cubicBezTo>
                  <a:pt x="11642" y="3313"/>
                  <a:pt x="11734" y="3192"/>
                  <a:pt x="11825" y="3070"/>
                </a:cubicBezTo>
                <a:lnTo>
                  <a:pt x="7904" y="0"/>
                </a:lnTo>
                <a:cubicBezTo>
                  <a:pt x="7752" y="213"/>
                  <a:pt x="7569" y="426"/>
                  <a:pt x="7417" y="639"/>
                </a:cubicBezTo>
                <a:cubicBezTo>
                  <a:pt x="5472" y="3557"/>
                  <a:pt x="4955" y="7174"/>
                  <a:pt x="6050" y="10548"/>
                </a:cubicBezTo>
                <a:cubicBezTo>
                  <a:pt x="6232" y="11095"/>
                  <a:pt x="6475" y="11672"/>
                  <a:pt x="6749" y="12189"/>
                </a:cubicBezTo>
                <a:cubicBezTo>
                  <a:pt x="7569" y="13526"/>
                  <a:pt x="9940" y="16292"/>
                  <a:pt x="13497" y="17903"/>
                </a:cubicBezTo>
                <a:cubicBezTo>
                  <a:pt x="14743" y="18329"/>
                  <a:pt x="15807" y="19119"/>
                  <a:pt x="16567" y="20183"/>
                </a:cubicBezTo>
                <a:cubicBezTo>
                  <a:pt x="17570" y="21551"/>
                  <a:pt x="17965" y="23253"/>
                  <a:pt x="17691" y="24925"/>
                </a:cubicBezTo>
                <a:cubicBezTo>
                  <a:pt x="17448" y="26627"/>
                  <a:pt x="16536" y="28116"/>
                  <a:pt x="15138" y="29119"/>
                </a:cubicBezTo>
                <a:cubicBezTo>
                  <a:pt x="13770" y="30122"/>
                  <a:pt x="12068" y="30517"/>
                  <a:pt x="10366" y="30244"/>
                </a:cubicBezTo>
                <a:cubicBezTo>
                  <a:pt x="8694" y="29970"/>
                  <a:pt x="7205" y="29089"/>
                  <a:pt x="6202" y="27691"/>
                </a:cubicBezTo>
                <a:cubicBezTo>
                  <a:pt x="5411" y="26627"/>
                  <a:pt x="5016" y="25381"/>
                  <a:pt x="4986" y="24043"/>
                </a:cubicBezTo>
                <a:lnTo>
                  <a:pt x="1" y="24134"/>
                </a:lnTo>
                <a:cubicBezTo>
                  <a:pt x="31" y="26475"/>
                  <a:pt x="791" y="28724"/>
                  <a:pt x="2159" y="30639"/>
                </a:cubicBezTo>
                <a:cubicBezTo>
                  <a:pt x="3952" y="33071"/>
                  <a:pt x="6597" y="34712"/>
                  <a:pt x="9606" y="35168"/>
                </a:cubicBezTo>
                <a:cubicBezTo>
                  <a:pt x="10214" y="35259"/>
                  <a:pt x="10822" y="35320"/>
                  <a:pt x="11399" y="35320"/>
                </a:cubicBezTo>
                <a:cubicBezTo>
                  <a:pt x="13800" y="35320"/>
                  <a:pt x="16111" y="34560"/>
                  <a:pt x="18086" y="33132"/>
                </a:cubicBezTo>
                <a:cubicBezTo>
                  <a:pt x="20518" y="31369"/>
                  <a:pt x="22159" y="28724"/>
                  <a:pt x="22615" y="25715"/>
                </a:cubicBezTo>
                <a:cubicBezTo>
                  <a:pt x="23102" y="22706"/>
                  <a:pt x="22372" y="19697"/>
                  <a:pt x="20609" y="17235"/>
                </a:cubicBezTo>
                <a:close/>
              </a:path>
            </a:pathLst>
          </a:custGeom>
          <a:solidFill>
            <a:schemeClr val="dk1"/>
          </a:solidFill>
          <a:ln cap="flat" cmpd="sng" w="38100">
            <a:solidFill>
              <a:schemeClr val="accent4"/>
            </a:solidFill>
            <a:prstDash val="solid"/>
            <a:round/>
            <a:headEnd len="sm" w="sm" type="none"/>
            <a:tailEnd len="sm" w="sm" type="none"/>
          </a:ln>
          <a:effectLst>
            <a:outerShdw blurRad="214313" rotWithShape="0" algn="bl">
              <a:schemeClr val="accent4"/>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
          <p:cNvSpPr/>
          <p:nvPr/>
        </p:nvSpPr>
        <p:spPr>
          <a:xfrm flipH="1">
            <a:off x="1449204" y="1173305"/>
            <a:ext cx="1618202" cy="1914960"/>
          </a:xfrm>
          <a:custGeom>
            <a:rect b="b" l="l" r="r" t="t"/>
            <a:pathLst>
              <a:path extrusionOk="0" h="28238" w="23862">
                <a:moveTo>
                  <a:pt x="23861" y="10882"/>
                </a:moveTo>
                <a:cubicBezTo>
                  <a:pt x="23709" y="10912"/>
                  <a:pt x="23527" y="10973"/>
                  <a:pt x="23345" y="11034"/>
                </a:cubicBezTo>
                <a:cubicBezTo>
                  <a:pt x="21186" y="11733"/>
                  <a:pt x="19302" y="13040"/>
                  <a:pt x="17934" y="14833"/>
                </a:cubicBezTo>
                <a:lnTo>
                  <a:pt x="17904" y="14833"/>
                </a:lnTo>
                <a:cubicBezTo>
                  <a:pt x="17904" y="14864"/>
                  <a:pt x="17873" y="14894"/>
                  <a:pt x="17843" y="14925"/>
                </a:cubicBezTo>
                <a:cubicBezTo>
                  <a:pt x="18542" y="13861"/>
                  <a:pt x="18907" y="12645"/>
                  <a:pt x="18907" y="11399"/>
                </a:cubicBezTo>
                <a:cubicBezTo>
                  <a:pt x="18907" y="9696"/>
                  <a:pt x="18238" y="8086"/>
                  <a:pt x="17022" y="6870"/>
                </a:cubicBezTo>
                <a:cubicBezTo>
                  <a:pt x="15806" y="5654"/>
                  <a:pt x="14195" y="4985"/>
                  <a:pt x="12493" y="4985"/>
                </a:cubicBezTo>
                <a:cubicBezTo>
                  <a:pt x="10791" y="4985"/>
                  <a:pt x="9180" y="5654"/>
                  <a:pt x="7964" y="6870"/>
                </a:cubicBezTo>
                <a:cubicBezTo>
                  <a:pt x="6749" y="8086"/>
                  <a:pt x="6080" y="9696"/>
                  <a:pt x="6080" y="11399"/>
                </a:cubicBezTo>
                <a:cubicBezTo>
                  <a:pt x="6080" y="12706"/>
                  <a:pt x="6475" y="13952"/>
                  <a:pt x="7235" y="15046"/>
                </a:cubicBezTo>
                <a:cubicBezTo>
                  <a:pt x="7235" y="15046"/>
                  <a:pt x="7265" y="15077"/>
                  <a:pt x="7265" y="15107"/>
                </a:cubicBezTo>
                <a:cubicBezTo>
                  <a:pt x="8755" y="17751"/>
                  <a:pt x="9271" y="20548"/>
                  <a:pt x="9363" y="22371"/>
                </a:cubicBezTo>
                <a:cubicBezTo>
                  <a:pt x="9393" y="22858"/>
                  <a:pt x="9363" y="23283"/>
                  <a:pt x="9363" y="23618"/>
                </a:cubicBezTo>
                <a:cubicBezTo>
                  <a:pt x="9271" y="24226"/>
                  <a:pt x="9119" y="24803"/>
                  <a:pt x="8937" y="25381"/>
                </a:cubicBezTo>
                <a:cubicBezTo>
                  <a:pt x="8603" y="26414"/>
                  <a:pt x="8147" y="27356"/>
                  <a:pt x="7539" y="28238"/>
                </a:cubicBezTo>
                <a:cubicBezTo>
                  <a:pt x="5776" y="27751"/>
                  <a:pt x="3010" y="27356"/>
                  <a:pt x="1" y="27964"/>
                </a:cubicBezTo>
                <a:cubicBezTo>
                  <a:pt x="122" y="27934"/>
                  <a:pt x="213" y="27903"/>
                  <a:pt x="305" y="27873"/>
                </a:cubicBezTo>
                <a:cubicBezTo>
                  <a:pt x="2159" y="27204"/>
                  <a:pt x="3587" y="25715"/>
                  <a:pt x="4195" y="23830"/>
                </a:cubicBezTo>
                <a:cubicBezTo>
                  <a:pt x="4803" y="21976"/>
                  <a:pt x="4530" y="20001"/>
                  <a:pt x="3466" y="18390"/>
                </a:cubicBezTo>
                <a:lnTo>
                  <a:pt x="3435" y="18329"/>
                </a:lnTo>
                <a:lnTo>
                  <a:pt x="3344" y="18207"/>
                </a:lnTo>
                <a:cubicBezTo>
                  <a:pt x="3283" y="18116"/>
                  <a:pt x="3253" y="18055"/>
                  <a:pt x="3192" y="17964"/>
                </a:cubicBezTo>
                <a:cubicBezTo>
                  <a:pt x="3192" y="17964"/>
                  <a:pt x="3162" y="17934"/>
                  <a:pt x="3162" y="17903"/>
                </a:cubicBezTo>
                <a:cubicBezTo>
                  <a:pt x="3101" y="17873"/>
                  <a:pt x="3071" y="17812"/>
                  <a:pt x="3040" y="17751"/>
                </a:cubicBezTo>
                <a:cubicBezTo>
                  <a:pt x="1764" y="15867"/>
                  <a:pt x="1095" y="13678"/>
                  <a:pt x="1095" y="11399"/>
                </a:cubicBezTo>
                <a:cubicBezTo>
                  <a:pt x="1095" y="11216"/>
                  <a:pt x="1095" y="11034"/>
                  <a:pt x="1125" y="10882"/>
                </a:cubicBezTo>
                <a:cubicBezTo>
                  <a:pt x="1247" y="8025"/>
                  <a:pt x="2402" y="5380"/>
                  <a:pt x="4438" y="3344"/>
                </a:cubicBezTo>
                <a:cubicBezTo>
                  <a:pt x="6597" y="1186"/>
                  <a:pt x="9454" y="0"/>
                  <a:pt x="12493" y="0"/>
                </a:cubicBezTo>
                <a:cubicBezTo>
                  <a:pt x="14925" y="0"/>
                  <a:pt x="17235" y="760"/>
                  <a:pt x="19150" y="2158"/>
                </a:cubicBezTo>
                <a:cubicBezTo>
                  <a:pt x="19636" y="2523"/>
                  <a:pt x="20092" y="2918"/>
                  <a:pt x="20548" y="3344"/>
                </a:cubicBezTo>
                <a:cubicBezTo>
                  <a:pt x="22554" y="5380"/>
                  <a:pt x="23740" y="8025"/>
                  <a:pt x="23861" y="10882"/>
                </a:cubicBezTo>
                <a:close/>
              </a:path>
            </a:pathLst>
          </a:custGeom>
          <a:solidFill>
            <a:schemeClr val="dk1"/>
          </a:solidFill>
          <a:ln cap="flat" cmpd="sng" w="38100">
            <a:solidFill>
              <a:schemeClr val="accent1"/>
            </a:solidFill>
            <a:prstDash val="solid"/>
            <a:round/>
            <a:headEnd len="sm" w="sm" type="none"/>
            <a:tailEnd len="sm" w="sm" type="none"/>
          </a:ln>
          <a:effectLst>
            <a:outerShdw blurRad="214313" rotWithShape="0" algn="bl">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
          <p:cNvSpPr/>
          <p:nvPr/>
        </p:nvSpPr>
        <p:spPr>
          <a:xfrm flipH="1">
            <a:off x="408237" y="1839772"/>
            <a:ext cx="2114946" cy="1517157"/>
          </a:xfrm>
          <a:custGeom>
            <a:rect b="b" l="l" r="r" t="t"/>
            <a:pathLst>
              <a:path extrusionOk="0" h="22372" w="31187">
                <a:moveTo>
                  <a:pt x="30457" y="15228"/>
                </a:moveTo>
                <a:cubicBezTo>
                  <a:pt x="30274" y="15806"/>
                  <a:pt x="30031" y="16353"/>
                  <a:pt x="29758" y="16900"/>
                </a:cubicBezTo>
                <a:cubicBezTo>
                  <a:pt x="28451" y="19453"/>
                  <a:pt x="26293" y="21399"/>
                  <a:pt x="23618" y="22371"/>
                </a:cubicBezTo>
                <a:cubicBezTo>
                  <a:pt x="23527" y="22250"/>
                  <a:pt x="23435" y="22098"/>
                  <a:pt x="23344" y="21946"/>
                </a:cubicBezTo>
                <a:cubicBezTo>
                  <a:pt x="22007" y="20122"/>
                  <a:pt x="20153" y="18724"/>
                  <a:pt x="18025" y="17964"/>
                </a:cubicBezTo>
                <a:lnTo>
                  <a:pt x="18025" y="17933"/>
                </a:lnTo>
                <a:cubicBezTo>
                  <a:pt x="17994" y="17933"/>
                  <a:pt x="17964" y="17903"/>
                  <a:pt x="17934" y="17903"/>
                </a:cubicBezTo>
                <a:cubicBezTo>
                  <a:pt x="19119" y="18237"/>
                  <a:pt x="20396" y="18207"/>
                  <a:pt x="21581" y="17812"/>
                </a:cubicBezTo>
                <a:cubicBezTo>
                  <a:pt x="23223" y="17295"/>
                  <a:pt x="24530" y="16170"/>
                  <a:pt x="25320" y="14651"/>
                </a:cubicBezTo>
                <a:cubicBezTo>
                  <a:pt x="26080" y="13101"/>
                  <a:pt x="26232" y="11368"/>
                  <a:pt x="25715" y="9757"/>
                </a:cubicBezTo>
                <a:cubicBezTo>
                  <a:pt x="25168" y="8116"/>
                  <a:pt x="24043" y="6809"/>
                  <a:pt x="22523" y="6018"/>
                </a:cubicBezTo>
                <a:cubicBezTo>
                  <a:pt x="21004" y="5258"/>
                  <a:pt x="19241" y="5106"/>
                  <a:pt x="17630" y="5654"/>
                </a:cubicBezTo>
                <a:cubicBezTo>
                  <a:pt x="16384" y="6049"/>
                  <a:pt x="15320" y="6809"/>
                  <a:pt x="14529" y="7842"/>
                </a:cubicBezTo>
                <a:cubicBezTo>
                  <a:pt x="14499" y="7872"/>
                  <a:pt x="14499" y="7872"/>
                  <a:pt x="14469" y="7903"/>
                </a:cubicBezTo>
                <a:cubicBezTo>
                  <a:pt x="12402" y="10152"/>
                  <a:pt x="9940" y="11490"/>
                  <a:pt x="8237" y="12128"/>
                </a:cubicBezTo>
                <a:cubicBezTo>
                  <a:pt x="7751" y="12310"/>
                  <a:pt x="7356" y="12432"/>
                  <a:pt x="7022" y="12523"/>
                </a:cubicBezTo>
                <a:cubicBezTo>
                  <a:pt x="6414" y="12614"/>
                  <a:pt x="5836" y="12675"/>
                  <a:pt x="5228" y="12675"/>
                </a:cubicBezTo>
                <a:cubicBezTo>
                  <a:pt x="4134" y="12675"/>
                  <a:pt x="3101" y="12523"/>
                  <a:pt x="2098" y="12249"/>
                </a:cubicBezTo>
                <a:cubicBezTo>
                  <a:pt x="2006" y="10426"/>
                  <a:pt x="1490" y="7660"/>
                  <a:pt x="0" y="4985"/>
                </a:cubicBezTo>
                <a:cubicBezTo>
                  <a:pt x="61" y="5076"/>
                  <a:pt x="122" y="5137"/>
                  <a:pt x="183" y="5228"/>
                </a:cubicBezTo>
                <a:cubicBezTo>
                  <a:pt x="1398" y="6778"/>
                  <a:pt x="3222" y="7690"/>
                  <a:pt x="5228" y="7690"/>
                </a:cubicBezTo>
                <a:cubicBezTo>
                  <a:pt x="7174" y="7690"/>
                  <a:pt x="8967" y="6839"/>
                  <a:pt x="10183" y="5319"/>
                </a:cubicBezTo>
                <a:lnTo>
                  <a:pt x="10244" y="5258"/>
                </a:lnTo>
                <a:lnTo>
                  <a:pt x="10335" y="5137"/>
                </a:lnTo>
                <a:cubicBezTo>
                  <a:pt x="10396" y="5046"/>
                  <a:pt x="10456" y="4985"/>
                  <a:pt x="10487" y="4894"/>
                </a:cubicBezTo>
                <a:cubicBezTo>
                  <a:pt x="10517" y="4894"/>
                  <a:pt x="10517" y="4894"/>
                  <a:pt x="10517" y="4863"/>
                </a:cubicBezTo>
                <a:cubicBezTo>
                  <a:pt x="10578" y="4803"/>
                  <a:pt x="10608" y="4772"/>
                  <a:pt x="10669" y="4711"/>
                </a:cubicBezTo>
                <a:cubicBezTo>
                  <a:pt x="12037" y="2918"/>
                  <a:pt x="13921" y="1611"/>
                  <a:pt x="16080" y="912"/>
                </a:cubicBezTo>
                <a:cubicBezTo>
                  <a:pt x="16262" y="851"/>
                  <a:pt x="16444" y="790"/>
                  <a:pt x="16596" y="760"/>
                </a:cubicBezTo>
                <a:cubicBezTo>
                  <a:pt x="19332" y="0"/>
                  <a:pt x="22219" y="274"/>
                  <a:pt x="24773" y="1581"/>
                </a:cubicBezTo>
                <a:cubicBezTo>
                  <a:pt x="27478" y="2979"/>
                  <a:pt x="29514" y="5319"/>
                  <a:pt x="30457" y="8207"/>
                </a:cubicBezTo>
                <a:cubicBezTo>
                  <a:pt x="31186" y="10517"/>
                  <a:pt x="31186" y="12949"/>
                  <a:pt x="30457" y="15228"/>
                </a:cubicBezTo>
                <a:close/>
              </a:path>
            </a:pathLst>
          </a:custGeom>
          <a:solidFill>
            <a:schemeClr val="dk1"/>
          </a:solidFill>
          <a:ln cap="flat" cmpd="sng" w="38100">
            <a:solidFill>
              <a:schemeClr val="accent5"/>
            </a:solidFill>
            <a:prstDash val="solid"/>
            <a:round/>
            <a:headEnd len="sm" w="sm" type="none"/>
            <a:tailEnd len="sm" w="sm" type="none"/>
          </a:ln>
          <a:effectLst>
            <a:outerShdw blurRad="214313" rotWithShape="0" algn="bl">
              <a:schemeClr val="accent5"/>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
          <p:cNvSpPr/>
          <p:nvPr/>
        </p:nvSpPr>
        <p:spPr>
          <a:xfrm flipH="1">
            <a:off x="1426562" y="3055907"/>
            <a:ext cx="2137597" cy="1521294"/>
          </a:xfrm>
          <a:custGeom>
            <a:rect b="b" l="l" r="r" t="t"/>
            <a:pathLst>
              <a:path extrusionOk="0" h="22433" w="31521">
                <a:moveTo>
                  <a:pt x="31521" y="4651"/>
                </a:moveTo>
                <a:cubicBezTo>
                  <a:pt x="31430" y="4621"/>
                  <a:pt x="31338" y="4590"/>
                  <a:pt x="31247" y="4560"/>
                </a:cubicBezTo>
                <a:cubicBezTo>
                  <a:pt x="29332" y="4013"/>
                  <a:pt x="27326" y="4347"/>
                  <a:pt x="25715" y="5532"/>
                </a:cubicBezTo>
                <a:cubicBezTo>
                  <a:pt x="24135" y="6657"/>
                  <a:pt x="23192" y="8420"/>
                  <a:pt x="23071" y="10365"/>
                </a:cubicBezTo>
                <a:lnTo>
                  <a:pt x="23071" y="10426"/>
                </a:lnTo>
                <a:lnTo>
                  <a:pt x="23071" y="10426"/>
                </a:lnTo>
                <a:lnTo>
                  <a:pt x="23071" y="10578"/>
                </a:lnTo>
                <a:cubicBezTo>
                  <a:pt x="23071" y="10669"/>
                  <a:pt x="23071" y="10760"/>
                  <a:pt x="23071" y="10821"/>
                </a:cubicBezTo>
                <a:lnTo>
                  <a:pt x="23071" y="10852"/>
                </a:lnTo>
                <a:cubicBezTo>
                  <a:pt x="23071" y="10882"/>
                  <a:pt x="23071" y="10912"/>
                  <a:pt x="23071" y="10912"/>
                </a:cubicBezTo>
                <a:cubicBezTo>
                  <a:pt x="23071" y="11004"/>
                  <a:pt x="23071" y="11064"/>
                  <a:pt x="23071" y="11125"/>
                </a:cubicBezTo>
                <a:cubicBezTo>
                  <a:pt x="22980" y="13405"/>
                  <a:pt x="22250" y="15563"/>
                  <a:pt x="20913" y="17417"/>
                </a:cubicBezTo>
                <a:cubicBezTo>
                  <a:pt x="20791" y="17539"/>
                  <a:pt x="20700" y="17691"/>
                  <a:pt x="20578" y="17812"/>
                </a:cubicBezTo>
                <a:cubicBezTo>
                  <a:pt x="18815" y="20061"/>
                  <a:pt x="16293" y="21490"/>
                  <a:pt x="13466" y="21946"/>
                </a:cubicBezTo>
                <a:cubicBezTo>
                  <a:pt x="10457" y="22432"/>
                  <a:pt x="7447" y="21703"/>
                  <a:pt x="4985" y="19910"/>
                </a:cubicBezTo>
                <a:cubicBezTo>
                  <a:pt x="3040" y="18511"/>
                  <a:pt x="1611" y="16536"/>
                  <a:pt x="851" y="14256"/>
                </a:cubicBezTo>
                <a:cubicBezTo>
                  <a:pt x="669" y="13678"/>
                  <a:pt x="548" y="13101"/>
                  <a:pt x="426" y="12493"/>
                </a:cubicBezTo>
                <a:cubicBezTo>
                  <a:pt x="0" y="9666"/>
                  <a:pt x="608" y="6839"/>
                  <a:pt x="2159" y="4438"/>
                </a:cubicBezTo>
                <a:cubicBezTo>
                  <a:pt x="2341" y="4529"/>
                  <a:pt x="2493" y="4560"/>
                  <a:pt x="2675" y="4621"/>
                </a:cubicBezTo>
                <a:cubicBezTo>
                  <a:pt x="4833" y="5320"/>
                  <a:pt x="7113" y="5380"/>
                  <a:pt x="9301" y="4742"/>
                </a:cubicBezTo>
                <a:lnTo>
                  <a:pt x="9301" y="4742"/>
                </a:lnTo>
                <a:cubicBezTo>
                  <a:pt x="9332" y="4742"/>
                  <a:pt x="9393" y="4742"/>
                  <a:pt x="9423" y="4712"/>
                </a:cubicBezTo>
                <a:cubicBezTo>
                  <a:pt x="8238" y="5168"/>
                  <a:pt x="7235" y="5928"/>
                  <a:pt x="6505" y="6931"/>
                </a:cubicBezTo>
                <a:cubicBezTo>
                  <a:pt x="5502" y="8329"/>
                  <a:pt x="5107" y="10031"/>
                  <a:pt x="5350" y="11703"/>
                </a:cubicBezTo>
                <a:cubicBezTo>
                  <a:pt x="5624" y="13405"/>
                  <a:pt x="6535" y="14894"/>
                  <a:pt x="7934" y="15897"/>
                </a:cubicBezTo>
                <a:cubicBezTo>
                  <a:pt x="9301" y="16900"/>
                  <a:pt x="11004" y="17295"/>
                  <a:pt x="12675" y="17022"/>
                </a:cubicBezTo>
                <a:cubicBezTo>
                  <a:pt x="14378" y="16748"/>
                  <a:pt x="15867" y="15867"/>
                  <a:pt x="16870" y="14469"/>
                </a:cubicBezTo>
                <a:cubicBezTo>
                  <a:pt x="17630" y="13405"/>
                  <a:pt x="18055" y="12159"/>
                  <a:pt x="18086" y="10882"/>
                </a:cubicBezTo>
                <a:cubicBezTo>
                  <a:pt x="18086" y="10852"/>
                  <a:pt x="18086" y="10821"/>
                  <a:pt x="18086" y="10791"/>
                </a:cubicBezTo>
                <a:lnTo>
                  <a:pt x="18086" y="10791"/>
                </a:lnTo>
                <a:cubicBezTo>
                  <a:pt x="18451" y="7751"/>
                  <a:pt x="19666" y="5228"/>
                  <a:pt x="20669" y="3678"/>
                </a:cubicBezTo>
                <a:cubicBezTo>
                  <a:pt x="20943" y="3283"/>
                  <a:pt x="21186" y="2918"/>
                  <a:pt x="21399" y="2675"/>
                </a:cubicBezTo>
                <a:cubicBezTo>
                  <a:pt x="21825" y="2250"/>
                  <a:pt x="22280" y="1855"/>
                  <a:pt x="22767" y="1490"/>
                </a:cubicBezTo>
                <a:cubicBezTo>
                  <a:pt x="23648" y="851"/>
                  <a:pt x="24591" y="365"/>
                  <a:pt x="25563" y="0"/>
                </a:cubicBezTo>
                <a:cubicBezTo>
                  <a:pt x="26718" y="1429"/>
                  <a:pt x="28755" y="3374"/>
                  <a:pt x="31521" y="4651"/>
                </a:cubicBezTo>
                <a:close/>
              </a:path>
            </a:pathLst>
          </a:custGeom>
          <a:solidFill>
            <a:schemeClr val="dk1"/>
          </a:solidFill>
          <a:ln cap="flat" cmpd="sng" w="38100">
            <a:solidFill>
              <a:schemeClr val="accent3"/>
            </a:solidFill>
            <a:prstDash val="solid"/>
            <a:round/>
            <a:headEnd len="sm" w="sm" type="none"/>
            <a:tailEnd len="sm" w="sm" type="none"/>
          </a:ln>
          <a:effectLst>
            <a:outerShdw blurRad="214313" rotWithShape="0" algn="bl">
              <a:schemeClr val="accent3"/>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
          <p:cNvSpPr txBox="1"/>
          <p:nvPr/>
        </p:nvSpPr>
        <p:spPr>
          <a:xfrm>
            <a:off x="6862563" y="2066350"/>
            <a:ext cx="1873200" cy="50354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chemeClr val="accent4"/>
                </a:solidFill>
                <a:latin typeface="Arial"/>
                <a:ea typeface="Arial"/>
                <a:cs typeface="Arial"/>
                <a:sym typeface="Arial"/>
              </a:rPr>
              <a:t>TWEETS  BY SENTIMENTS</a:t>
            </a:r>
            <a:endParaRPr b="1" i="0" sz="1600" u="none" cap="none" strike="noStrike">
              <a:solidFill>
                <a:schemeClr val="accent4"/>
              </a:solidFill>
              <a:latin typeface="Arial"/>
              <a:ea typeface="Arial"/>
              <a:cs typeface="Arial"/>
              <a:sym typeface="Arial"/>
            </a:endParaRPr>
          </a:p>
        </p:txBody>
      </p:sp>
      <p:sp>
        <p:nvSpPr>
          <p:cNvPr id="101" name="Google Shape;101;p5"/>
          <p:cNvSpPr txBox="1"/>
          <p:nvPr/>
        </p:nvSpPr>
        <p:spPr>
          <a:xfrm>
            <a:off x="4655353" y="1511793"/>
            <a:ext cx="1980300" cy="65605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i="0" sz="1600" u="none" cap="none" strike="noStrike">
              <a:solidFill>
                <a:schemeClr val="accent1"/>
              </a:solidFill>
              <a:latin typeface="Fira Sans Condensed Medium"/>
              <a:ea typeface="Fira Sans Condensed Medium"/>
              <a:cs typeface="Fira Sans Condensed Medium"/>
              <a:sym typeface="Fira Sans Condensed Medium"/>
            </a:endParaRPr>
          </a:p>
          <a:p>
            <a:pPr indent="0" lvl="0" marL="0" marR="0" rtl="0" algn="l">
              <a:lnSpc>
                <a:spcPct val="100000"/>
              </a:lnSpc>
              <a:spcBef>
                <a:spcPts val="0"/>
              </a:spcBef>
              <a:spcAft>
                <a:spcPts val="0"/>
              </a:spcAft>
              <a:buNone/>
            </a:pPr>
            <a:r>
              <a:rPr b="1" i="0" lang="en-US" sz="1600" u="none" cap="none" strike="noStrike">
                <a:solidFill>
                  <a:schemeClr val="accent1"/>
                </a:solidFill>
                <a:latin typeface="Arial"/>
                <a:ea typeface="Arial"/>
                <a:cs typeface="Arial"/>
                <a:sym typeface="Arial"/>
              </a:rPr>
              <a:t>TWEETS  BY LENGTH</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02" name="Google Shape;102;p5"/>
          <p:cNvSpPr txBox="1"/>
          <p:nvPr/>
        </p:nvSpPr>
        <p:spPr>
          <a:xfrm>
            <a:off x="4674213" y="3926374"/>
            <a:ext cx="1980300" cy="45743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chemeClr val="accent3"/>
                </a:solidFill>
                <a:latin typeface="Arial"/>
                <a:ea typeface="Arial"/>
                <a:cs typeface="Arial"/>
                <a:sym typeface="Arial"/>
              </a:rPr>
              <a:t>TWEETS  BY LOCATION</a:t>
            </a:r>
            <a:endParaRPr b="1" i="0" sz="1600" u="none" cap="none" strike="noStrike">
              <a:solidFill>
                <a:schemeClr val="accent3"/>
              </a:solidFill>
              <a:latin typeface="Arial"/>
              <a:ea typeface="Arial"/>
              <a:cs typeface="Arial"/>
              <a:sym typeface="Arial"/>
            </a:endParaRPr>
          </a:p>
        </p:txBody>
      </p:sp>
      <p:sp>
        <p:nvSpPr>
          <p:cNvPr id="103" name="Google Shape;103;p5"/>
          <p:cNvSpPr txBox="1"/>
          <p:nvPr/>
        </p:nvSpPr>
        <p:spPr>
          <a:xfrm>
            <a:off x="4674213" y="4213475"/>
            <a:ext cx="1689900" cy="57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104" name="Google Shape;104;p5"/>
          <p:cNvSpPr txBox="1"/>
          <p:nvPr/>
        </p:nvSpPr>
        <p:spPr>
          <a:xfrm>
            <a:off x="6862563" y="3301163"/>
            <a:ext cx="1873200" cy="9123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chemeClr val="accent5"/>
                </a:solidFill>
                <a:latin typeface="Arial"/>
                <a:ea typeface="Arial"/>
                <a:cs typeface="Arial"/>
                <a:sym typeface="Arial"/>
              </a:rPr>
              <a:t>MOST COMMON WORDS AND HASHTAGS IN TWEETS</a:t>
            </a:r>
            <a:endParaRPr b="1" i="0" sz="1600" u="none" cap="none" strike="noStrike">
              <a:solidFill>
                <a:schemeClr val="accent5"/>
              </a:solidFill>
              <a:latin typeface="Arial"/>
              <a:ea typeface="Arial"/>
              <a:cs typeface="Arial"/>
              <a:sym typeface="Arial"/>
            </a:endParaRPr>
          </a:p>
        </p:txBody>
      </p:sp>
      <p:sp>
        <p:nvSpPr>
          <p:cNvPr id="105" name="Google Shape;105;p5"/>
          <p:cNvSpPr txBox="1"/>
          <p:nvPr/>
        </p:nvSpPr>
        <p:spPr>
          <a:xfrm>
            <a:off x="4648166" y="2569892"/>
            <a:ext cx="1980300" cy="57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chemeClr val="accent2"/>
                </a:solidFill>
                <a:latin typeface="Arial"/>
                <a:ea typeface="Arial"/>
                <a:cs typeface="Arial"/>
                <a:sym typeface="Arial"/>
              </a:rPr>
              <a:t>TWEETS  BY TIME</a:t>
            </a:r>
            <a:endParaRPr b="1" i="0" sz="1600" u="none" cap="none" strike="noStrike">
              <a:solidFill>
                <a:schemeClr val="accent2"/>
              </a:solidFill>
              <a:latin typeface="Arial"/>
              <a:ea typeface="Arial"/>
              <a:cs typeface="Arial"/>
              <a:sym typeface="Arial"/>
            </a:endParaRPr>
          </a:p>
        </p:txBody>
      </p:sp>
      <p:cxnSp>
        <p:nvCxnSpPr>
          <p:cNvPr id="106" name="Google Shape;106;p5"/>
          <p:cNvCxnSpPr/>
          <p:nvPr/>
        </p:nvCxnSpPr>
        <p:spPr>
          <a:xfrm>
            <a:off x="4521933" y="3660750"/>
            <a:ext cx="0" cy="1057200"/>
          </a:xfrm>
          <a:prstGeom prst="straightConnector1">
            <a:avLst/>
          </a:prstGeom>
          <a:noFill/>
          <a:ln cap="flat" cmpd="sng" w="38100">
            <a:solidFill>
              <a:schemeClr val="accent3"/>
            </a:solidFill>
            <a:prstDash val="solid"/>
            <a:round/>
            <a:headEnd len="sm" w="sm" type="none"/>
            <a:tailEnd len="sm" w="sm" type="none"/>
          </a:ln>
          <a:effectLst>
            <a:outerShdw blurRad="185738" rotWithShape="0" algn="bl" dir="5400000" dist="19050">
              <a:schemeClr val="accent3"/>
            </a:outerShdw>
          </a:effectLst>
        </p:spPr>
      </p:cxnSp>
      <p:sp>
        <p:nvSpPr>
          <p:cNvPr id="107" name="Google Shape;107;p5"/>
          <p:cNvSpPr txBox="1"/>
          <p:nvPr/>
        </p:nvSpPr>
        <p:spPr>
          <a:xfrm>
            <a:off x="4674213" y="2414912"/>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2"/>
                </a:solidFill>
                <a:latin typeface="Fira Sans Extra Condensed Medium"/>
                <a:ea typeface="Fira Sans Extra Condensed Medium"/>
                <a:cs typeface="Fira Sans Extra Condensed Medium"/>
                <a:sym typeface="Fira Sans Extra Condensed Medium"/>
              </a:rPr>
              <a:t>02</a:t>
            </a:r>
            <a:endParaRPr b="1" i="0" sz="18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108" name="Google Shape;108;p5"/>
          <p:cNvSpPr txBox="1"/>
          <p:nvPr/>
        </p:nvSpPr>
        <p:spPr>
          <a:xfrm>
            <a:off x="4674213" y="3618913"/>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3"/>
                </a:solidFill>
                <a:latin typeface="Fira Sans Extra Condensed Medium"/>
                <a:ea typeface="Fira Sans Extra Condensed Medium"/>
                <a:cs typeface="Fira Sans Extra Condensed Medium"/>
                <a:sym typeface="Fira Sans Extra Condensed Medium"/>
              </a:rPr>
              <a:t>03</a:t>
            </a:r>
            <a:endParaRPr b="1" i="0" sz="21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09" name="Google Shape;109;p5"/>
          <p:cNvSpPr txBox="1"/>
          <p:nvPr/>
        </p:nvSpPr>
        <p:spPr>
          <a:xfrm>
            <a:off x="6862563" y="1758888"/>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accent4"/>
                </a:solidFill>
                <a:latin typeface="Fira Sans Extra Condensed Medium"/>
                <a:ea typeface="Fira Sans Extra Condensed Medium"/>
                <a:cs typeface="Fira Sans Extra Condensed Medium"/>
                <a:sym typeface="Fira Sans Extra Condensed Medium"/>
              </a:rPr>
              <a:t>04</a:t>
            </a:r>
            <a:endParaRPr b="0" i="0" sz="21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110" name="Google Shape;110;p5"/>
          <p:cNvSpPr txBox="1"/>
          <p:nvPr/>
        </p:nvSpPr>
        <p:spPr>
          <a:xfrm>
            <a:off x="6862563" y="2993700"/>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accent5"/>
                </a:solidFill>
                <a:latin typeface="Fira Sans Extra Condensed Medium"/>
                <a:ea typeface="Fira Sans Extra Condensed Medium"/>
                <a:cs typeface="Fira Sans Extra Condensed Medium"/>
                <a:sym typeface="Fira Sans Extra Condensed Medium"/>
              </a:rPr>
              <a:t>05</a:t>
            </a:r>
            <a:endParaRPr b="0" i="0" sz="21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cxnSp>
        <p:nvCxnSpPr>
          <p:cNvPr id="111" name="Google Shape;111;p5"/>
          <p:cNvCxnSpPr/>
          <p:nvPr/>
        </p:nvCxnSpPr>
        <p:spPr>
          <a:xfrm>
            <a:off x="4521933" y="2433700"/>
            <a:ext cx="0" cy="1057200"/>
          </a:xfrm>
          <a:prstGeom prst="straightConnector1">
            <a:avLst/>
          </a:prstGeom>
          <a:noFill/>
          <a:ln cap="flat" cmpd="sng" w="38100">
            <a:solidFill>
              <a:schemeClr val="accent2"/>
            </a:solidFill>
            <a:prstDash val="solid"/>
            <a:round/>
            <a:headEnd len="sm" w="sm" type="none"/>
            <a:tailEnd len="sm" w="sm" type="none"/>
          </a:ln>
          <a:effectLst>
            <a:outerShdw blurRad="185738" rotWithShape="0" algn="bl" dir="5400000" dist="19050">
              <a:schemeClr val="accent2"/>
            </a:outerShdw>
          </a:effectLst>
        </p:spPr>
      </p:cxnSp>
      <p:cxnSp>
        <p:nvCxnSpPr>
          <p:cNvPr id="112" name="Google Shape;112;p5"/>
          <p:cNvCxnSpPr/>
          <p:nvPr/>
        </p:nvCxnSpPr>
        <p:spPr>
          <a:xfrm>
            <a:off x="4521933" y="1206650"/>
            <a:ext cx="0" cy="1057200"/>
          </a:xfrm>
          <a:prstGeom prst="straightConnector1">
            <a:avLst/>
          </a:prstGeom>
          <a:noFill/>
          <a:ln cap="flat" cmpd="sng" w="38100">
            <a:solidFill>
              <a:schemeClr val="accent1"/>
            </a:solidFill>
            <a:prstDash val="solid"/>
            <a:round/>
            <a:headEnd len="sm" w="sm" type="none"/>
            <a:tailEnd len="sm" w="sm" type="none"/>
          </a:ln>
          <a:effectLst>
            <a:outerShdw blurRad="185738" rotWithShape="0" algn="bl" dir="5400000" dist="19050">
              <a:schemeClr val="accent1"/>
            </a:outerShdw>
          </a:effectLst>
        </p:spPr>
      </p:cxnSp>
      <p:cxnSp>
        <p:nvCxnSpPr>
          <p:cNvPr id="113" name="Google Shape;113;p5"/>
          <p:cNvCxnSpPr/>
          <p:nvPr/>
        </p:nvCxnSpPr>
        <p:spPr>
          <a:xfrm>
            <a:off x="6708983" y="3043300"/>
            <a:ext cx="0" cy="1057200"/>
          </a:xfrm>
          <a:prstGeom prst="straightConnector1">
            <a:avLst/>
          </a:prstGeom>
          <a:noFill/>
          <a:ln cap="flat" cmpd="sng" w="38100">
            <a:solidFill>
              <a:schemeClr val="accent5"/>
            </a:solidFill>
            <a:prstDash val="solid"/>
            <a:round/>
            <a:headEnd len="sm" w="sm" type="none"/>
            <a:tailEnd len="sm" w="sm" type="none"/>
          </a:ln>
          <a:effectLst>
            <a:outerShdw blurRad="185738" rotWithShape="0" algn="bl" dir="5400000" dist="19050">
              <a:schemeClr val="accent5"/>
            </a:outerShdw>
          </a:effectLst>
        </p:spPr>
      </p:cxnSp>
      <p:cxnSp>
        <p:nvCxnSpPr>
          <p:cNvPr id="114" name="Google Shape;114;p5"/>
          <p:cNvCxnSpPr/>
          <p:nvPr/>
        </p:nvCxnSpPr>
        <p:spPr>
          <a:xfrm>
            <a:off x="6708983" y="1816250"/>
            <a:ext cx="0" cy="1057200"/>
          </a:xfrm>
          <a:prstGeom prst="straightConnector1">
            <a:avLst/>
          </a:prstGeom>
          <a:noFill/>
          <a:ln cap="flat" cmpd="sng" w="38100">
            <a:solidFill>
              <a:schemeClr val="accent4"/>
            </a:solidFill>
            <a:prstDash val="solid"/>
            <a:round/>
            <a:headEnd len="sm" w="sm" type="none"/>
            <a:tailEnd len="sm" w="sm" type="none"/>
          </a:ln>
          <a:effectLst>
            <a:outerShdw blurRad="185738" rotWithShape="0" algn="bl" dir="5400000" dist="19050">
              <a:schemeClr val="accent4"/>
            </a:outerShdw>
          </a:effectLst>
        </p:spPr>
      </p:cxnSp>
      <p:sp>
        <p:nvSpPr>
          <p:cNvPr id="115" name="Google Shape;115;p5"/>
          <p:cNvSpPr txBox="1"/>
          <p:nvPr/>
        </p:nvSpPr>
        <p:spPr>
          <a:xfrm>
            <a:off x="4692508" y="1295543"/>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Fira Sans Extra Condensed Medium"/>
                <a:ea typeface="Fira Sans Extra Condensed Medium"/>
                <a:cs typeface="Fira Sans Extra Condensed Medium"/>
                <a:sym typeface="Fira Sans Extra Condensed Medium"/>
              </a:rPr>
              <a:t>01</a:t>
            </a:r>
            <a:endParaRPr b="1" i="0" sz="21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116" name="Google Shape;116;p5"/>
          <p:cNvGrpSpPr/>
          <p:nvPr/>
        </p:nvGrpSpPr>
        <p:grpSpPr>
          <a:xfrm>
            <a:off x="2975404" y="2464617"/>
            <a:ext cx="349457" cy="349457"/>
            <a:chOff x="3963575" y="2317575"/>
            <a:chExt cx="296175" cy="296175"/>
          </a:xfrm>
        </p:grpSpPr>
        <p:sp>
          <p:nvSpPr>
            <p:cNvPr id="117" name="Google Shape;117;p5"/>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accent2"/>
            </a:solidFill>
            <a:ln>
              <a:noFill/>
            </a:ln>
            <a:effectLst>
              <a:outerShdw blurRad="114300" rotWithShape="0" algn="bl">
                <a:schemeClr val="accent2">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 name="Google Shape;133;p5"/>
          <p:cNvGrpSpPr/>
          <p:nvPr/>
        </p:nvGrpSpPr>
        <p:grpSpPr>
          <a:xfrm>
            <a:off x="1378737" y="3601476"/>
            <a:ext cx="351286" cy="351286"/>
            <a:chOff x="1049375" y="2680675"/>
            <a:chExt cx="297725" cy="297725"/>
          </a:xfrm>
        </p:grpSpPr>
        <p:sp>
          <p:nvSpPr>
            <p:cNvPr id="134" name="Google Shape;134;p5"/>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accent4"/>
            </a:solidFill>
            <a:ln>
              <a:noFill/>
            </a:ln>
            <a:effectLst>
              <a:outerShdw blurRad="114300" rotWithShape="0" algn="bl">
                <a:schemeClr val="accent4">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accent4"/>
            </a:solidFill>
            <a:ln>
              <a:noFill/>
            </a:ln>
            <a:effectLst>
              <a:outerShdw blurRad="114300" rotWithShape="0" algn="bl">
                <a:schemeClr val="accent4">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Ruler" id="136" name="Google Shape;136;p5"/>
          <p:cNvPicPr preferRelativeResize="0"/>
          <p:nvPr/>
        </p:nvPicPr>
        <p:blipFill rotWithShape="1">
          <a:blip r:embed="rId3">
            <a:alphaModFix/>
          </a:blip>
          <a:srcRect b="0" l="0" r="0" t="0"/>
          <a:stretch/>
        </p:blipFill>
        <p:spPr>
          <a:xfrm>
            <a:off x="2010236" y="1705236"/>
            <a:ext cx="441653" cy="441653"/>
          </a:xfrm>
          <a:prstGeom prst="rect">
            <a:avLst/>
          </a:prstGeom>
          <a:noFill/>
          <a:ln>
            <a:noFill/>
          </a:ln>
          <a:effectLst>
            <a:outerShdw blurRad="50800" rotWithShape="0" algn="tl" dir="2700000" dist="38100">
              <a:srgbClr val="000000">
                <a:alpha val="40000"/>
              </a:srgbClr>
            </a:outerShdw>
          </a:effectLst>
        </p:spPr>
      </p:pic>
      <p:pic>
        <p:nvPicPr>
          <p:cNvPr descr="Earth globe Africa and Europe" id="137" name="Google Shape;137;p5"/>
          <p:cNvPicPr preferRelativeResize="0"/>
          <p:nvPr/>
        </p:nvPicPr>
        <p:blipFill rotWithShape="1">
          <a:blip r:embed="rId4">
            <a:alphaModFix/>
          </a:blip>
          <a:srcRect b="0" l="0" r="0" t="0"/>
          <a:stretch/>
        </p:blipFill>
        <p:spPr>
          <a:xfrm>
            <a:off x="2528087" y="3545959"/>
            <a:ext cx="477798" cy="477798"/>
          </a:xfrm>
          <a:prstGeom prst="rect">
            <a:avLst/>
          </a:prstGeom>
          <a:noFill/>
          <a:ln>
            <a:noFill/>
          </a:ln>
        </p:spPr>
      </p:pic>
      <p:pic>
        <p:nvPicPr>
          <p:cNvPr id="138" name="Google Shape;138;p5"/>
          <p:cNvPicPr preferRelativeResize="0"/>
          <p:nvPr/>
        </p:nvPicPr>
        <p:blipFill rotWithShape="1">
          <a:blip r:embed="rId5">
            <a:alphaModFix/>
          </a:blip>
          <a:srcRect b="0" l="0" r="0" t="0"/>
          <a:stretch/>
        </p:blipFill>
        <p:spPr>
          <a:xfrm>
            <a:off x="944453" y="2389107"/>
            <a:ext cx="533706" cy="667133"/>
          </a:xfrm>
          <a:prstGeom prst="rect">
            <a:avLst/>
          </a:prstGeom>
          <a:noFill/>
          <a:ln>
            <a:noFill/>
          </a:ln>
        </p:spPr>
      </p:pic>
      <p:sp>
        <p:nvSpPr>
          <p:cNvPr id="139" name="Google Shape;139;p5"/>
          <p:cNvSpPr txBox="1"/>
          <p:nvPr/>
        </p:nvSpPr>
        <p:spPr>
          <a:xfrm>
            <a:off x="1774882" y="697852"/>
            <a:ext cx="5835252" cy="307777"/>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8D8D8"/>
                </a:solidFill>
                <a:latin typeface="Arial"/>
                <a:ea typeface="Arial"/>
                <a:cs typeface="Arial"/>
                <a:sym typeface="Arial"/>
              </a:rPr>
              <a:t>We have broadly categorized are observations into following categories</a:t>
            </a:r>
            <a:endParaRPr b="0" i="0" sz="1400" u="none" cap="none" strike="noStrike">
              <a:solidFill>
                <a:srgbClr val="D8D8D8"/>
              </a:solidFill>
              <a:latin typeface="Arial"/>
              <a:ea typeface="Arial"/>
              <a:cs typeface="Arial"/>
              <a:sym typeface="Arial"/>
            </a:endParaRPr>
          </a:p>
        </p:txBody>
      </p:sp>
      <p:pic>
        <p:nvPicPr>
          <p:cNvPr id="140" name="Google Shape;140;p5"/>
          <p:cNvPicPr preferRelativeResize="0"/>
          <p:nvPr/>
        </p:nvPicPr>
        <p:blipFill rotWithShape="1">
          <a:blip r:embed="rId6">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6"/>
          <p:cNvPicPr preferRelativeResize="0"/>
          <p:nvPr/>
        </p:nvPicPr>
        <p:blipFill rotWithShape="1">
          <a:blip r:embed="rId3">
            <a:alphaModFix/>
          </a:blip>
          <a:srcRect b="75242" l="86919" r="10748" t="20569"/>
          <a:stretch/>
        </p:blipFill>
        <p:spPr>
          <a:xfrm>
            <a:off x="8742183" y="7374"/>
            <a:ext cx="387069" cy="390525"/>
          </a:xfrm>
          <a:prstGeom prst="rect">
            <a:avLst/>
          </a:prstGeom>
          <a:noFill/>
          <a:ln>
            <a:noFill/>
          </a:ln>
        </p:spPr>
      </p:pic>
      <p:sp>
        <p:nvSpPr>
          <p:cNvPr id="146" name="Google Shape;146;p6"/>
          <p:cNvSpPr txBox="1"/>
          <p:nvPr/>
        </p:nvSpPr>
        <p:spPr>
          <a:xfrm>
            <a:off x="324932" y="197844"/>
            <a:ext cx="2454554" cy="400110"/>
          </a:xfrm>
          <a:prstGeom prst="rect">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Tweets  by Length</a:t>
            </a:r>
            <a:endParaRPr b="1" i="0" sz="2000" u="none" cap="none" strike="noStrike">
              <a:solidFill>
                <a:srgbClr val="F2F2F2"/>
              </a:solidFill>
              <a:latin typeface="Arial"/>
              <a:ea typeface="Arial"/>
              <a:cs typeface="Arial"/>
              <a:sym typeface="Arial"/>
            </a:endParaRPr>
          </a:p>
        </p:txBody>
      </p:sp>
      <p:pic>
        <p:nvPicPr>
          <p:cNvPr id="147" name="Google Shape;147;p6"/>
          <p:cNvPicPr preferRelativeResize="0"/>
          <p:nvPr/>
        </p:nvPicPr>
        <p:blipFill rotWithShape="1">
          <a:blip r:embed="rId4">
            <a:alphaModFix/>
          </a:blip>
          <a:srcRect b="0" l="0" r="0" t="0"/>
          <a:stretch/>
        </p:blipFill>
        <p:spPr>
          <a:xfrm>
            <a:off x="147791" y="943896"/>
            <a:ext cx="4343619" cy="2868561"/>
          </a:xfrm>
          <a:prstGeom prst="rect">
            <a:avLst/>
          </a:prstGeom>
          <a:noFill/>
          <a:ln>
            <a:noFill/>
          </a:ln>
        </p:spPr>
      </p:pic>
      <p:pic>
        <p:nvPicPr>
          <p:cNvPr id="148" name="Google Shape;148;p6"/>
          <p:cNvPicPr preferRelativeResize="0"/>
          <p:nvPr/>
        </p:nvPicPr>
        <p:blipFill rotWithShape="1">
          <a:blip r:embed="rId5">
            <a:alphaModFix/>
          </a:blip>
          <a:srcRect b="0" l="0" r="0" t="0"/>
          <a:stretch/>
        </p:blipFill>
        <p:spPr>
          <a:xfrm>
            <a:off x="4652590" y="943896"/>
            <a:ext cx="4343619" cy="2841945"/>
          </a:xfrm>
          <a:prstGeom prst="rect">
            <a:avLst/>
          </a:prstGeom>
          <a:noFill/>
          <a:ln>
            <a:noFill/>
          </a:ln>
        </p:spPr>
      </p:pic>
      <p:sp>
        <p:nvSpPr>
          <p:cNvPr id="149" name="Google Shape;149;p6"/>
          <p:cNvSpPr txBox="1"/>
          <p:nvPr/>
        </p:nvSpPr>
        <p:spPr>
          <a:xfrm>
            <a:off x="910219" y="4236007"/>
            <a:ext cx="7484741" cy="307777"/>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2F2F2"/>
                </a:solidFill>
                <a:latin typeface="Arial"/>
                <a:ea typeface="Arial"/>
                <a:cs typeface="Arial"/>
                <a:sym typeface="Arial"/>
              </a:rPr>
              <a:t>While the maximum tweet length is 355 and minimum is 11 the average remains around 205</a:t>
            </a:r>
            <a:endParaRPr b="0" i="0" sz="1400" u="none" cap="none" strike="noStrike">
              <a:solidFill>
                <a:srgbClr val="F2F2F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nvSpPr>
        <p:spPr>
          <a:xfrm>
            <a:off x="324932" y="197844"/>
            <a:ext cx="2337152" cy="40011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Tweets  by Time</a:t>
            </a:r>
            <a:endParaRPr b="1" i="0" sz="2000" u="none" cap="none" strike="noStrike">
              <a:solidFill>
                <a:srgbClr val="F2F2F2"/>
              </a:solidFill>
              <a:latin typeface="Arial"/>
              <a:ea typeface="Arial"/>
              <a:cs typeface="Arial"/>
              <a:sym typeface="Arial"/>
            </a:endParaRPr>
          </a:p>
        </p:txBody>
      </p:sp>
      <p:pic>
        <p:nvPicPr>
          <p:cNvPr id="155" name="Google Shape;155;p7"/>
          <p:cNvPicPr preferRelativeResize="0"/>
          <p:nvPr/>
        </p:nvPicPr>
        <p:blipFill rotWithShape="1">
          <a:blip r:embed="rId3">
            <a:alphaModFix/>
          </a:blip>
          <a:srcRect b="0" l="0" r="0" t="0"/>
          <a:stretch/>
        </p:blipFill>
        <p:spPr>
          <a:xfrm>
            <a:off x="166814" y="882859"/>
            <a:ext cx="6034884" cy="3939864"/>
          </a:xfrm>
          <a:prstGeom prst="rect">
            <a:avLst/>
          </a:prstGeom>
          <a:noFill/>
          <a:ln>
            <a:noFill/>
          </a:ln>
        </p:spPr>
      </p:pic>
      <p:sp>
        <p:nvSpPr>
          <p:cNvPr id="156" name="Google Shape;156;p7"/>
          <p:cNvSpPr txBox="1"/>
          <p:nvPr/>
        </p:nvSpPr>
        <p:spPr>
          <a:xfrm>
            <a:off x="6763658" y="1190797"/>
            <a:ext cx="1894114" cy="3323987"/>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If we see day wise data them around third week the tweets were most followed by the second week of month as the lockdown followed up around third week of march but again dropped at the end then again rises. This trend might be due to the closing of financial year where people are very busy</a:t>
            </a:r>
            <a:endParaRPr b="0" i="0" sz="1400" u="none" cap="none" strike="noStrike">
              <a:solidFill>
                <a:srgbClr val="000000"/>
              </a:solidFill>
              <a:latin typeface="Arial"/>
              <a:ea typeface="Arial"/>
              <a:cs typeface="Arial"/>
              <a:sym typeface="Arial"/>
            </a:endParaRPr>
          </a:p>
        </p:txBody>
      </p:sp>
      <p:pic>
        <p:nvPicPr>
          <p:cNvPr id="157" name="Google Shape;157;p7"/>
          <p:cNvPicPr preferRelativeResize="0"/>
          <p:nvPr/>
        </p:nvPicPr>
        <p:blipFill rotWithShape="1">
          <a:blip r:embed="rId4">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8"/>
          <p:cNvPicPr preferRelativeResize="0"/>
          <p:nvPr/>
        </p:nvPicPr>
        <p:blipFill rotWithShape="1">
          <a:blip r:embed="rId3">
            <a:alphaModFix/>
          </a:blip>
          <a:srcRect b="0" l="0" r="0" t="0"/>
          <a:stretch/>
        </p:blipFill>
        <p:spPr>
          <a:xfrm>
            <a:off x="262553" y="569691"/>
            <a:ext cx="4169338" cy="3463567"/>
          </a:xfrm>
          <a:prstGeom prst="rect">
            <a:avLst/>
          </a:prstGeom>
          <a:noFill/>
          <a:ln>
            <a:noFill/>
          </a:ln>
        </p:spPr>
      </p:pic>
      <p:pic>
        <p:nvPicPr>
          <p:cNvPr id="163" name="Google Shape;163;p8"/>
          <p:cNvPicPr preferRelativeResize="0"/>
          <p:nvPr/>
        </p:nvPicPr>
        <p:blipFill rotWithShape="1">
          <a:blip r:embed="rId4">
            <a:alphaModFix/>
          </a:blip>
          <a:srcRect b="0" l="0" r="0" t="0"/>
          <a:stretch/>
        </p:blipFill>
        <p:spPr>
          <a:xfrm>
            <a:off x="4712109" y="584205"/>
            <a:ext cx="4169338" cy="3463567"/>
          </a:xfrm>
          <a:prstGeom prst="rect">
            <a:avLst/>
          </a:prstGeom>
          <a:noFill/>
          <a:ln>
            <a:noFill/>
          </a:ln>
        </p:spPr>
      </p:pic>
      <p:pic>
        <p:nvPicPr>
          <p:cNvPr id="164" name="Google Shape;164;p8"/>
          <p:cNvPicPr preferRelativeResize="0"/>
          <p:nvPr/>
        </p:nvPicPr>
        <p:blipFill rotWithShape="1">
          <a:blip r:embed="rId5">
            <a:alphaModFix/>
          </a:blip>
          <a:srcRect b="75242" l="86919" r="10748" t="20569"/>
          <a:stretch/>
        </p:blipFill>
        <p:spPr>
          <a:xfrm>
            <a:off x="8742183" y="7374"/>
            <a:ext cx="387069" cy="390525"/>
          </a:xfrm>
          <a:prstGeom prst="rect">
            <a:avLst/>
          </a:prstGeom>
          <a:noFill/>
          <a:ln>
            <a:noFill/>
          </a:ln>
        </p:spPr>
      </p:pic>
      <p:sp>
        <p:nvSpPr>
          <p:cNvPr id="165" name="Google Shape;165;p8"/>
          <p:cNvSpPr txBox="1"/>
          <p:nvPr/>
        </p:nvSpPr>
        <p:spPr>
          <a:xfrm>
            <a:off x="347732" y="4293594"/>
            <a:ext cx="8533715" cy="738664"/>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Out of the two months data march has almost 60% of the total tweets may due to sudden imposition of lockdown. It can be observed that people tweeted more on weekdays than the weekends as people are more online for work on weekdays and they check the social media frequently then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9"/>
          <p:cNvSpPr txBox="1"/>
          <p:nvPr/>
        </p:nvSpPr>
        <p:spPr>
          <a:xfrm>
            <a:off x="324931" y="197844"/>
            <a:ext cx="2662109" cy="400110"/>
          </a:xfrm>
          <a:prstGeom prst="rect">
            <a:avLst/>
          </a:prstGeom>
          <a:noFill/>
          <a:ln cap="flat" cmpd="sng" w="2857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Tweets  by Location</a:t>
            </a:r>
            <a:endParaRPr b="1" i="0" sz="2000" u="none" cap="none" strike="noStrike">
              <a:solidFill>
                <a:srgbClr val="F2F2F2"/>
              </a:solidFill>
              <a:latin typeface="Arial"/>
              <a:ea typeface="Arial"/>
              <a:cs typeface="Arial"/>
              <a:sym typeface="Arial"/>
            </a:endParaRPr>
          </a:p>
        </p:txBody>
      </p:sp>
      <p:pic>
        <p:nvPicPr>
          <p:cNvPr id="171" name="Google Shape;171;p9"/>
          <p:cNvPicPr preferRelativeResize="0"/>
          <p:nvPr/>
        </p:nvPicPr>
        <p:blipFill rotWithShape="1">
          <a:blip r:embed="rId3">
            <a:alphaModFix/>
          </a:blip>
          <a:srcRect b="0" l="0" r="0" t="0"/>
          <a:stretch/>
        </p:blipFill>
        <p:spPr>
          <a:xfrm>
            <a:off x="1003073" y="752094"/>
            <a:ext cx="7137853" cy="3442536"/>
          </a:xfrm>
          <a:prstGeom prst="rect">
            <a:avLst/>
          </a:prstGeom>
          <a:noFill/>
          <a:ln>
            <a:noFill/>
          </a:ln>
        </p:spPr>
      </p:pic>
      <p:sp>
        <p:nvSpPr>
          <p:cNvPr id="172" name="Google Shape;172;p9"/>
          <p:cNvSpPr txBox="1"/>
          <p:nvPr/>
        </p:nvSpPr>
        <p:spPr>
          <a:xfrm>
            <a:off x="123371" y="4348770"/>
            <a:ext cx="8897257" cy="738664"/>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The top 10 tweets show that London has highest but if we see the third highest then we will notice it again mentions but as London as hence there may be many places which may be nicknamed but have the same reference. It has also been observed that western countries tweeted more than other parts of world.</a:t>
            </a:r>
            <a:endParaRPr b="0" i="0" sz="1400" u="none" cap="none" strike="noStrike">
              <a:solidFill>
                <a:srgbClr val="000000"/>
              </a:solidFill>
              <a:latin typeface="Arial"/>
              <a:ea typeface="Arial"/>
              <a:cs typeface="Arial"/>
              <a:sym typeface="Arial"/>
            </a:endParaRPr>
          </a:p>
        </p:txBody>
      </p:sp>
      <p:pic>
        <p:nvPicPr>
          <p:cNvPr id="173" name="Google Shape;173;p9"/>
          <p:cNvPicPr preferRelativeResize="0"/>
          <p:nvPr/>
        </p:nvPicPr>
        <p:blipFill rotWithShape="1">
          <a:blip r:embed="rId4">
            <a:alphaModFix/>
          </a:blip>
          <a:srcRect b="75242" l="86919" r="10748" t="20569"/>
          <a:stretch/>
        </p:blipFill>
        <p:spPr>
          <a:xfrm>
            <a:off x="8742183" y="7374"/>
            <a:ext cx="387069" cy="39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eon Infographics by Slidesgo">
  <a:themeElements>
    <a:clrScheme name="Simple Light">
      <a:dk1>
        <a:srgbClr val="000000"/>
      </a:dk1>
      <a:lt1>
        <a:srgbClr val="FFFFFF"/>
      </a:lt1>
      <a:dk2>
        <a:srgbClr val="858585"/>
      </a:dk2>
      <a:lt2>
        <a:srgbClr val="E9E9E9"/>
      </a:lt2>
      <a:accent1>
        <a:srgbClr val="FF690A"/>
      </a:accent1>
      <a:accent2>
        <a:srgbClr val="FF0A0A"/>
      </a:accent2>
      <a:accent3>
        <a:srgbClr val="FD1FC5"/>
      </a:accent3>
      <a:accent4>
        <a:srgbClr val="BC5DFF"/>
      </a:accent4>
      <a:accent5>
        <a:srgbClr val="5493FF"/>
      </a:accent5>
      <a:accent6>
        <a:srgbClr val="41FFAE"/>
      </a:accent6>
      <a:hlink>
        <a:srgbClr val="93AB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Shashank</dc:creator>
</cp:coreProperties>
</file>